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01" r:id="rId2"/>
    <p:sldId id="686" r:id="rId3"/>
    <p:sldId id="687" r:id="rId4"/>
    <p:sldId id="521" r:id="rId5"/>
    <p:sldId id="570" r:id="rId6"/>
    <p:sldId id="641" r:id="rId7"/>
    <p:sldId id="642" r:id="rId8"/>
    <p:sldId id="644" r:id="rId9"/>
    <p:sldId id="643" r:id="rId10"/>
    <p:sldId id="645" r:id="rId11"/>
    <p:sldId id="646" r:id="rId12"/>
    <p:sldId id="647" r:id="rId13"/>
    <p:sldId id="648" r:id="rId14"/>
    <p:sldId id="651" r:id="rId15"/>
    <p:sldId id="653" r:id="rId16"/>
    <p:sldId id="654" r:id="rId17"/>
    <p:sldId id="655" r:id="rId18"/>
    <p:sldId id="656" r:id="rId19"/>
    <p:sldId id="657" r:id="rId20"/>
    <p:sldId id="640" r:id="rId21"/>
    <p:sldId id="649" r:id="rId22"/>
    <p:sldId id="650" r:id="rId23"/>
    <p:sldId id="652" r:id="rId24"/>
    <p:sldId id="658" r:id="rId25"/>
    <p:sldId id="659" r:id="rId26"/>
    <p:sldId id="685" r:id="rId27"/>
    <p:sldId id="660" r:id="rId28"/>
    <p:sldId id="689" r:id="rId29"/>
    <p:sldId id="690" r:id="rId30"/>
    <p:sldId id="662" r:id="rId31"/>
    <p:sldId id="661" r:id="rId32"/>
    <p:sldId id="663" r:id="rId33"/>
    <p:sldId id="664" r:id="rId34"/>
    <p:sldId id="665" r:id="rId35"/>
    <p:sldId id="682" r:id="rId36"/>
    <p:sldId id="684" r:id="rId37"/>
    <p:sldId id="683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73" r:id="rId46"/>
    <p:sldId id="674" r:id="rId47"/>
    <p:sldId id="675" r:id="rId48"/>
    <p:sldId id="676" r:id="rId49"/>
    <p:sldId id="677" r:id="rId50"/>
    <p:sldId id="678" r:id="rId51"/>
    <p:sldId id="679" r:id="rId52"/>
    <p:sldId id="680" r:id="rId53"/>
    <p:sldId id="681" r:id="rId54"/>
    <p:sldId id="688" r:id="rId55"/>
    <p:sldId id="691" r:id="rId56"/>
    <p:sldId id="622" r:id="rId57"/>
  </p:sldIdLst>
  <p:sldSz cx="9144000" cy="5143500" type="screen16x9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1" autoAdjust="0"/>
    <p:restoredTop sz="95160" autoAdjust="0"/>
  </p:normalViewPr>
  <p:slideViewPr>
    <p:cSldViewPr snapToGrid="0">
      <p:cViewPr>
        <p:scale>
          <a:sx n="90" d="100"/>
          <a:sy n="90" d="100"/>
        </p:scale>
        <p:origin x="1321" y="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0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（原问题加上核函数技巧与梯度下降算法）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我们可以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1.</a:t>
                </a:r>
                <a:r>
                  <a:rPr lang="zh-CN" altLang="en-US" dirty="0"/>
                  <a:t>把所有样本，利用某种函数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映射到高维空间，使其基本线性可分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2.</a:t>
                </a:r>
                <a:r>
                  <a:rPr lang="zh-CN" altLang="en-US" dirty="0"/>
                  <a:t>在高维空间，构建如下优化问题，进行求解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08" y="1975202"/>
            <a:ext cx="4048212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744" y="3118757"/>
            <a:ext cx="1816886" cy="1718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DCFC53-2ED4-416D-A8E6-69F46AB0E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924" y="3159367"/>
            <a:ext cx="1735979" cy="163739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BB87EF4-7F0D-46B7-824B-A488A48AC3AA}"/>
              </a:ext>
            </a:extLst>
          </p:cNvPr>
          <p:cNvSpPr/>
          <p:nvPr/>
        </p:nvSpPr>
        <p:spPr>
          <a:xfrm>
            <a:off x="4284733" y="3689968"/>
            <a:ext cx="752559" cy="521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核函数及其优势</a:t>
            </a:r>
            <a:endParaRPr lang="en-US" altLang="zh-CN" dirty="0"/>
          </a:p>
          <a:p>
            <a:r>
              <a:rPr lang="zh-CN" altLang="en-US" dirty="0"/>
              <a:t>假设有如下转换函数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为了计算两个样本升维以后的点积，有两种办法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办法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每个样本先升维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再进行点积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45" y="2687447"/>
            <a:ext cx="3495675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15" y="3763840"/>
            <a:ext cx="5830259" cy="1020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20" y="1434184"/>
            <a:ext cx="3508057" cy="54562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00CD0EB-17B1-451E-9AA1-440B85389A07}"/>
              </a:ext>
            </a:extLst>
          </p:cNvPr>
          <p:cNvSpPr/>
          <p:nvPr/>
        </p:nvSpPr>
        <p:spPr>
          <a:xfrm>
            <a:off x="823686" y="2289629"/>
            <a:ext cx="5544457" cy="3978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5B816C-E0B6-4ED4-B3D6-8145A20D850B}"/>
              </a:ext>
            </a:extLst>
          </p:cNvPr>
          <p:cNvSpPr/>
          <p:nvPr/>
        </p:nvSpPr>
        <p:spPr>
          <a:xfrm>
            <a:off x="4718542" y="133712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0EF4EF-95C0-42E1-BFAD-40E0093FC944}"/>
              </a:ext>
            </a:extLst>
          </p:cNvPr>
          <p:cNvSpPr/>
          <p:nvPr/>
        </p:nvSpPr>
        <p:spPr>
          <a:xfrm>
            <a:off x="5220685" y="13460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0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核函数及其优势</a:t>
            </a:r>
            <a:endParaRPr lang="en-US" altLang="zh-CN" dirty="0"/>
          </a:p>
          <a:p>
            <a:r>
              <a:rPr lang="zh-CN" altLang="en-US" dirty="0"/>
              <a:t>假设有如下转换函数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为了计算两个样本升维以后的点积，有两种办法</a:t>
            </a:r>
            <a:endParaRPr lang="en-US" altLang="zh-CN" dirty="0"/>
          </a:p>
          <a:p>
            <a:pPr lvl="1"/>
            <a:r>
              <a:rPr lang="zh-CN" altLang="en-US" b="1" dirty="0"/>
              <a:t>办法</a:t>
            </a:r>
            <a:r>
              <a:rPr lang="en-US" altLang="zh-CN" b="1" dirty="0"/>
              <a:t>2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两个样本点积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调用</a:t>
            </a:r>
            <a:r>
              <a:rPr lang="zh-CN" altLang="en-US" dirty="0">
                <a:solidFill>
                  <a:srgbClr val="C00000"/>
                </a:solidFill>
              </a:rPr>
              <a:t>核函数</a:t>
            </a:r>
            <a:r>
              <a:rPr lang="zh-CN" altLang="en-US" dirty="0"/>
              <a:t>进行转换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99" y="3813690"/>
            <a:ext cx="3614336" cy="94246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016943" y="4443663"/>
            <a:ext cx="2606892" cy="365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061735" y="3813690"/>
            <a:ext cx="1819174" cy="887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两个方法的结果是相等的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3" y="3234887"/>
            <a:ext cx="2129867" cy="416243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>
            <a:off x="6229551" y="2764777"/>
            <a:ext cx="2308508" cy="579120"/>
          </a:xfrm>
          <a:prstGeom prst="wedgeEllipseCallout">
            <a:avLst>
              <a:gd name="adj1" fmla="val -63819"/>
              <a:gd name="adj2" fmla="val 74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这里求平方，称为</a:t>
            </a:r>
            <a:r>
              <a:rPr lang="zh-CN" altLang="en-US" dirty="0"/>
              <a:t>核函数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386024"/>
            <a:ext cx="3508057" cy="54562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9FDFD86-4CF3-46EB-A0C2-9647C33ABACE}"/>
              </a:ext>
            </a:extLst>
          </p:cNvPr>
          <p:cNvSpPr/>
          <p:nvPr/>
        </p:nvSpPr>
        <p:spPr>
          <a:xfrm>
            <a:off x="823686" y="2289629"/>
            <a:ext cx="5544457" cy="3978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CF6DC9-A162-4B2D-AA8B-0F08912A61D8}"/>
              </a:ext>
            </a:extLst>
          </p:cNvPr>
          <p:cNvSpPr/>
          <p:nvPr/>
        </p:nvSpPr>
        <p:spPr>
          <a:xfrm>
            <a:off x="5074592" y="13086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C5EC807-A4A5-47A9-A0E9-7BF2538E39E8}"/>
              </a:ext>
            </a:extLst>
          </p:cNvPr>
          <p:cNvSpPr/>
          <p:nvPr/>
        </p:nvSpPr>
        <p:spPr>
          <a:xfrm>
            <a:off x="5576735" y="131761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61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比较两者的运算量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9" y="1437453"/>
            <a:ext cx="3405789" cy="88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5776"/>
            <a:ext cx="4667954" cy="817364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107806" y="2787650"/>
            <a:ext cx="2929288" cy="1771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</a:t>
            </a:r>
            <a:r>
              <a:rPr lang="zh-CN" altLang="en-US" dirty="0"/>
              <a:t>两个乘法</a:t>
            </a:r>
            <a:endParaRPr lang="en-US" altLang="zh-CN" dirty="0"/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一个加法</a:t>
            </a:r>
            <a:endParaRPr lang="en-US" altLang="zh-CN" dirty="0"/>
          </a:p>
          <a:p>
            <a:pPr algn="ctr"/>
            <a:r>
              <a:rPr lang="en-US" altLang="zh-CN" dirty="0"/>
              <a:t>3.</a:t>
            </a:r>
            <a:r>
              <a:rPr lang="zh-CN" altLang="en-US" dirty="0"/>
              <a:t>一个平方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共</a:t>
            </a:r>
            <a:r>
              <a:rPr lang="en-US" altLang="zh-CN" dirty="0"/>
              <a:t>4</a:t>
            </a:r>
            <a:r>
              <a:rPr lang="zh-CN" altLang="en-US" dirty="0"/>
              <a:t>个操作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201276" y="1767840"/>
            <a:ext cx="1822383" cy="2759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25103" y="2707439"/>
            <a:ext cx="2929288" cy="1986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</a:t>
            </a:r>
            <a:r>
              <a:rPr lang="zh-CN" altLang="en-US" dirty="0"/>
              <a:t>两个平方</a:t>
            </a:r>
            <a:r>
              <a:rPr lang="en-US" altLang="zh-CN" dirty="0"/>
              <a:t>+</a:t>
            </a:r>
            <a:r>
              <a:rPr lang="zh-CN" altLang="en-US" dirty="0"/>
              <a:t>一个乘法</a:t>
            </a:r>
            <a:endParaRPr lang="en-US" altLang="zh-CN" dirty="0"/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两个平方</a:t>
            </a:r>
            <a:r>
              <a:rPr lang="en-US" altLang="zh-CN" dirty="0"/>
              <a:t>+</a:t>
            </a:r>
            <a:r>
              <a:rPr lang="zh-CN" altLang="en-US" dirty="0"/>
              <a:t>一个乘法</a:t>
            </a:r>
            <a:endParaRPr lang="en-US" altLang="zh-CN" dirty="0"/>
          </a:p>
          <a:p>
            <a:pPr algn="ctr"/>
            <a:r>
              <a:rPr lang="en-US" altLang="zh-CN" dirty="0"/>
              <a:t>3.</a:t>
            </a:r>
            <a:r>
              <a:rPr lang="zh-CN" altLang="en-US" dirty="0"/>
              <a:t>三个乘法</a:t>
            </a:r>
            <a:r>
              <a:rPr lang="en-US" altLang="zh-CN" dirty="0"/>
              <a:t>+</a:t>
            </a:r>
            <a:r>
              <a:rPr lang="zh-CN" altLang="en-US" dirty="0"/>
              <a:t>两个加法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共</a:t>
            </a:r>
            <a:r>
              <a:rPr lang="en-US" altLang="zh-CN" dirty="0"/>
              <a:t>11</a:t>
            </a:r>
            <a:r>
              <a:rPr lang="zh-CN" altLang="en-US" dirty="0"/>
              <a:t>个操作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7636042" y="4183781"/>
            <a:ext cx="506931" cy="4074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8114097" y="3413760"/>
            <a:ext cx="641684" cy="116786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59" y="920180"/>
            <a:ext cx="2129867" cy="416243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1786890" y="1539240"/>
            <a:ext cx="317373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817370" y="1809750"/>
            <a:ext cx="2564130" cy="3352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880610" y="4591251"/>
            <a:ext cx="3806190" cy="411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节省计算开销，达到同样效果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306" y="815544"/>
            <a:ext cx="2388022" cy="3714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8D8A3F1-3869-4DE4-80F8-7C9637757519}"/>
              </a:ext>
            </a:extLst>
          </p:cNvPr>
          <p:cNvSpPr/>
          <p:nvPr/>
        </p:nvSpPr>
        <p:spPr>
          <a:xfrm>
            <a:off x="3990259" y="6959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02C272-5D28-413E-BE4A-DE792C0BAAD7}"/>
              </a:ext>
            </a:extLst>
          </p:cNvPr>
          <p:cNvSpPr/>
          <p:nvPr/>
        </p:nvSpPr>
        <p:spPr>
          <a:xfrm>
            <a:off x="4299317" y="6974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5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比较两者的运算量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高维问题的求解，无须对向量进行升维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9" y="1437453"/>
            <a:ext cx="3405789" cy="88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5776"/>
            <a:ext cx="4667954" cy="8173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59" y="920180"/>
            <a:ext cx="2129867" cy="416243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5065660" y="4197023"/>
            <a:ext cx="3806190" cy="41127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节省计算开销，达到同样效果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0" y="3298432"/>
            <a:ext cx="4048212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40" y="2594327"/>
            <a:ext cx="3756660" cy="12928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113463" y="3298432"/>
            <a:ext cx="1482436" cy="4104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198081" y="2732116"/>
            <a:ext cx="852054" cy="4156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914" y="819150"/>
            <a:ext cx="2411132" cy="375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/>
              <p:cNvSpPr/>
              <p:nvPr/>
            </p:nvSpPr>
            <p:spPr>
              <a:xfrm>
                <a:off x="5543549" y="4688617"/>
                <a:ext cx="2964180" cy="40386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甚至无需构造转换函数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圆角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49" y="4688617"/>
                <a:ext cx="2964180" cy="403860"/>
              </a:xfrm>
              <a:prstGeom prst="roundRect">
                <a:avLst/>
              </a:prstGeom>
              <a:blipFill>
                <a:blip r:embed="rId8"/>
                <a:stretch>
                  <a:fillRect b="-1571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任意多边形 11"/>
          <p:cNvSpPr/>
          <p:nvPr/>
        </p:nvSpPr>
        <p:spPr>
          <a:xfrm>
            <a:off x="3989070" y="3154680"/>
            <a:ext cx="4655820" cy="980696"/>
          </a:xfrm>
          <a:custGeom>
            <a:avLst/>
            <a:gdLst>
              <a:gd name="connsiteX0" fmla="*/ 0 w 4655820"/>
              <a:gd name="connsiteY0" fmla="*/ 556260 h 980696"/>
              <a:gd name="connsiteX1" fmla="*/ 643890 w 4655820"/>
              <a:gd name="connsiteY1" fmla="*/ 925830 h 980696"/>
              <a:gd name="connsiteX2" fmla="*/ 2087880 w 4655820"/>
              <a:gd name="connsiteY2" fmla="*/ 967740 h 980696"/>
              <a:gd name="connsiteX3" fmla="*/ 3897630 w 4655820"/>
              <a:gd name="connsiteY3" fmla="*/ 815340 h 980696"/>
              <a:gd name="connsiteX4" fmla="*/ 4655820 w 4655820"/>
              <a:gd name="connsiteY4" fmla="*/ 0 h 98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5820" h="980696">
                <a:moveTo>
                  <a:pt x="0" y="556260"/>
                </a:moveTo>
                <a:cubicBezTo>
                  <a:pt x="147955" y="706755"/>
                  <a:pt x="295910" y="857250"/>
                  <a:pt x="643890" y="925830"/>
                </a:cubicBezTo>
                <a:cubicBezTo>
                  <a:pt x="991870" y="994410"/>
                  <a:pt x="1545590" y="986155"/>
                  <a:pt x="2087880" y="967740"/>
                </a:cubicBezTo>
                <a:cubicBezTo>
                  <a:pt x="2630170" y="949325"/>
                  <a:pt x="3469640" y="976630"/>
                  <a:pt x="3897630" y="815340"/>
                </a:cubicBezTo>
                <a:cubicBezTo>
                  <a:pt x="4325620" y="654050"/>
                  <a:pt x="4490720" y="327025"/>
                  <a:pt x="465582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CF6BD5-DDB4-4805-95C7-8B20FAE9442F}"/>
              </a:ext>
            </a:extLst>
          </p:cNvPr>
          <p:cNvSpPr/>
          <p:nvPr/>
        </p:nvSpPr>
        <p:spPr>
          <a:xfrm>
            <a:off x="4184468" y="68499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2053AE-4970-475F-BC25-821EC745D4D7}"/>
              </a:ext>
            </a:extLst>
          </p:cNvPr>
          <p:cNvSpPr/>
          <p:nvPr/>
        </p:nvSpPr>
        <p:spPr>
          <a:xfrm>
            <a:off x="4493526" y="68654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9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数据升维与线性可分实践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1" y="1944052"/>
            <a:ext cx="8705849" cy="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数据升维与线性可分实践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维空间数据点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18" y="1367790"/>
            <a:ext cx="3298302" cy="32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6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数据升维与线性可分实践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维空间数据点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升维到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维空间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717" y="1378990"/>
            <a:ext cx="401156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数据升维与线性可分实践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维空间数据点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升维到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线性可分和分类超平面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（拖动鼠标转动才能看清楚）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32" y="1419169"/>
            <a:ext cx="400182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准备工作：向量的点积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59F14C-2B62-459B-9524-02041347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65" y="1484083"/>
            <a:ext cx="3969736" cy="30114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DCB3F2-B25D-464C-A162-E7F699E8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01" y="2923615"/>
            <a:ext cx="3475999" cy="183253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99E9621B-6FFF-41A2-A51D-89A99475956A}"/>
              </a:ext>
            </a:extLst>
          </p:cNvPr>
          <p:cNvSpPr/>
          <p:nvPr/>
        </p:nvSpPr>
        <p:spPr>
          <a:xfrm>
            <a:off x="5929086" y="3182658"/>
            <a:ext cx="2551181" cy="506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208399A-F951-49BE-BDDB-01B0BD55B7DB}"/>
              </a:ext>
            </a:extLst>
          </p:cNvPr>
          <p:cNvSpPr/>
          <p:nvPr/>
        </p:nvSpPr>
        <p:spPr>
          <a:xfrm>
            <a:off x="2383541" y="2358610"/>
            <a:ext cx="2990850" cy="5067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常用的核函数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如右图所示</a:t>
                </a:r>
                <a:endParaRPr kumimoji="1" lang="en-US" altLang="zh-CN" dirty="0"/>
              </a:p>
              <a:p>
                <a:pPr marL="742950" lvl="2" indent="-342900"/>
                <a:r>
                  <a:rPr kumimoji="1" lang="zh-CN" altLang="en-US" dirty="0"/>
                  <a:t>核函数一般用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表示，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Kernel</a:t>
                </a:r>
                <a:r>
                  <a:rPr kumimoji="1" lang="zh-CN" altLang="en-US" dirty="0"/>
                  <a:t>的缩写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注意和前文所述转换函数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不是</m:t>
                    </m:r>
                  </m:oMath>
                </a14:m>
                <a:r>
                  <a:rPr kumimoji="1" lang="zh-CN" altLang="en-US" dirty="0"/>
                  <a:t>一回事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（后文继续）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部分核函数的具体形式列举如下</a:t>
                </a:r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28" y="1167650"/>
            <a:ext cx="3395585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B9846C-1B77-40C1-8DDA-AC778F4C4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96" y="2859319"/>
            <a:ext cx="2989197" cy="225515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70A371FA-CAF3-4A05-B53F-B2961298AF79}"/>
              </a:ext>
            </a:extLst>
          </p:cNvPr>
          <p:cNvSpPr/>
          <p:nvPr/>
        </p:nvSpPr>
        <p:spPr>
          <a:xfrm>
            <a:off x="5363029" y="1092200"/>
            <a:ext cx="1792514" cy="660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ACE762-C0C3-443C-B5CE-E547374C5503}"/>
              </a:ext>
            </a:extLst>
          </p:cNvPr>
          <p:cNvSpPr/>
          <p:nvPr/>
        </p:nvSpPr>
        <p:spPr>
          <a:xfrm>
            <a:off x="7202714" y="1498600"/>
            <a:ext cx="1734457" cy="6241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06ABD68-A93A-4308-837B-2C65B527583B}"/>
              </a:ext>
            </a:extLst>
          </p:cNvPr>
          <p:cNvSpPr/>
          <p:nvPr/>
        </p:nvSpPr>
        <p:spPr>
          <a:xfrm>
            <a:off x="3991429" y="1609272"/>
            <a:ext cx="1371600" cy="2861129"/>
          </a:xfrm>
          <a:custGeom>
            <a:avLst/>
            <a:gdLst>
              <a:gd name="connsiteX0" fmla="*/ 1371600 w 1371600"/>
              <a:gd name="connsiteY0" fmla="*/ 0 h 2590800"/>
              <a:gd name="connsiteX1" fmla="*/ 794657 w 1371600"/>
              <a:gd name="connsiteY1" fmla="*/ 1143000 h 2590800"/>
              <a:gd name="connsiteX2" fmla="*/ 689428 w 1371600"/>
              <a:gd name="connsiteY2" fmla="*/ 2242457 h 2590800"/>
              <a:gd name="connsiteX3" fmla="*/ 0 w 137160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2590800">
                <a:moveTo>
                  <a:pt x="1371600" y="0"/>
                </a:moveTo>
                <a:cubicBezTo>
                  <a:pt x="1139976" y="384628"/>
                  <a:pt x="908352" y="769257"/>
                  <a:pt x="794657" y="1143000"/>
                </a:cubicBezTo>
                <a:cubicBezTo>
                  <a:pt x="680962" y="1516743"/>
                  <a:pt x="821871" y="2001157"/>
                  <a:pt x="689428" y="2242457"/>
                </a:cubicBezTo>
                <a:cubicBezTo>
                  <a:pt x="556985" y="2483757"/>
                  <a:pt x="278492" y="2537278"/>
                  <a:pt x="0" y="259080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1E656F5-56C4-4729-805E-061F4053564A}"/>
              </a:ext>
            </a:extLst>
          </p:cNvPr>
          <p:cNvSpPr/>
          <p:nvPr/>
        </p:nvSpPr>
        <p:spPr>
          <a:xfrm>
            <a:off x="3918857" y="1802896"/>
            <a:ext cx="3262086" cy="2307699"/>
          </a:xfrm>
          <a:custGeom>
            <a:avLst/>
            <a:gdLst>
              <a:gd name="connsiteX0" fmla="*/ 3262086 w 3262086"/>
              <a:gd name="connsiteY0" fmla="*/ 64005 h 2307699"/>
              <a:gd name="connsiteX1" fmla="*/ 2449286 w 3262086"/>
              <a:gd name="connsiteY1" fmla="*/ 45862 h 2307699"/>
              <a:gd name="connsiteX2" fmla="*/ 1556657 w 3262086"/>
              <a:gd name="connsiteY2" fmla="*/ 74891 h 2307699"/>
              <a:gd name="connsiteX3" fmla="*/ 1266372 w 3262086"/>
              <a:gd name="connsiteY3" fmla="*/ 949376 h 2307699"/>
              <a:gd name="connsiteX4" fmla="*/ 1186543 w 3262086"/>
              <a:gd name="connsiteY4" fmla="*/ 2106891 h 2307699"/>
              <a:gd name="connsiteX5" fmla="*/ 0 w 3262086"/>
              <a:gd name="connsiteY5" fmla="*/ 2299205 h 230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2086" h="2307699">
                <a:moveTo>
                  <a:pt x="3262086" y="64005"/>
                </a:moveTo>
                <a:cubicBezTo>
                  <a:pt x="2997805" y="54026"/>
                  <a:pt x="2733524" y="44048"/>
                  <a:pt x="2449286" y="45862"/>
                </a:cubicBezTo>
                <a:cubicBezTo>
                  <a:pt x="2165048" y="47676"/>
                  <a:pt x="1753809" y="-75695"/>
                  <a:pt x="1556657" y="74891"/>
                </a:cubicBezTo>
                <a:cubicBezTo>
                  <a:pt x="1359505" y="225477"/>
                  <a:pt x="1328058" y="610709"/>
                  <a:pt x="1266372" y="949376"/>
                </a:cubicBezTo>
                <a:cubicBezTo>
                  <a:pt x="1204686" y="1288043"/>
                  <a:pt x="1397605" y="1881920"/>
                  <a:pt x="1186543" y="2106891"/>
                </a:cubicBezTo>
                <a:cubicBezTo>
                  <a:pt x="975481" y="2331862"/>
                  <a:pt x="487740" y="2315533"/>
                  <a:pt x="0" y="2299205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64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常用的核函数</a:t>
            </a:r>
            <a:endParaRPr kumimoji="1" lang="en-US" altLang="zh-CN" dirty="0"/>
          </a:p>
          <a:p>
            <a:r>
              <a:rPr kumimoji="1" lang="zh-CN" altLang="en-US" dirty="0"/>
              <a:t>核函数都具有这样的性质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两个向量</a:t>
            </a:r>
            <a:r>
              <a:rPr lang="zh-CN" altLang="en-US" b="1" dirty="0"/>
              <a:t>𝐱</a:t>
            </a:r>
            <a:r>
              <a:rPr lang="en-US" altLang="zh-CN" i="1" dirty="0" err="1"/>
              <a:t>i</a:t>
            </a:r>
            <a:r>
              <a:rPr lang="en-US" altLang="zh-CN" dirty="0"/>
              <a:t> </a:t>
            </a:r>
            <a:r>
              <a:rPr lang="zh-CN" altLang="en-US" dirty="0"/>
              <a:t>和</a:t>
            </a:r>
            <a:r>
              <a:rPr lang="en-US" altLang="zh-CN" dirty="0"/>
              <a:t> </a:t>
            </a:r>
            <a:r>
              <a:rPr lang="zh-CN" altLang="en-US" b="1" dirty="0"/>
              <a:t>𝐱</a:t>
            </a:r>
            <a:r>
              <a:rPr lang="zh-CN" altLang="en-US" dirty="0"/>
              <a:t>𝑗 </a:t>
            </a:r>
            <a:endParaRPr lang="en-US" altLang="zh-CN" dirty="0"/>
          </a:p>
          <a:p>
            <a:pPr lvl="1"/>
            <a:r>
              <a:rPr lang="zh-CN" altLang="en-US" dirty="0"/>
              <a:t>经过转换函数升维以后的点积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等于</a:t>
            </a:r>
            <a:endParaRPr lang="en-US" altLang="zh-CN" dirty="0"/>
          </a:p>
          <a:p>
            <a:pPr lvl="1"/>
            <a:r>
              <a:rPr lang="zh-CN" altLang="en-US" sz="1700" dirty="0"/>
              <a:t>两个向量</a:t>
            </a:r>
            <a:r>
              <a:rPr lang="zh-CN" altLang="en-US" sz="1700" b="1" dirty="0"/>
              <a:t>𝐱</a:t>
            </a:r>
            <a:r>
              <a:rPr lang="en-US" altLang="zh-CN" sz="1700" i="1" dirty="0" err="1"/>
              <a:t>i</a:t>
            </a:r>
            <a:r>
              <a:rPr lang="en-US" altLang="zh-CN" sz="1700" dirty="0"/>
              <a:t> </a:t>
            </a:r>
            <a:r>
              <a:rPr lang="zh-CN" altLang="en-US" sz="1700" dirty="0"/>
              <a:t>和</a:t>
            </a:r>
            <a:r>
              <a:rPr lang="en-US" altLang="zh-CN" sz="1700" dirty="0"/>
              <a:t> </a:t>
            </a:r>
            <a:r>
              <a:rPr lang="zh-CN" altLang="en-US" sz="1700" b="1" dirty="0"/>
              <a:t>𝐱</a:t>
            </a:r>
            <a:r>
              <a:rPr lang="zh-CN" altLang="en-US" sz="1700" dirty="0"/>
              <a:t>𝑗的点</a:t>
            </a:r>
            <a:r>
              <a:rPr lang="zh-CN" altLang="en-US" sz="1700" dirty="0" smtClean="0"/>
              <a:t>积，代入</a:t>
            </a:r>
            <a:r>
              <a:rPr lang="zh-CN" altLang="en-US" sz="1700" dirty="0"/>
              <a:t>核函数的结果</a:t>
            </a:r>
            <a:endParaRPr lang="en-US" altLang="zh-CN" sz="17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38" y="1081213"/>
            <a:ext cx="3395585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2701213"/>
            <a:ext cx="3151574" cy="551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47" y="3796482"/>
            <a:ext cx="2129867" cy="4162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" y="4267474"/>
            <a:ext cx="3405789" cy="888080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4781550" y="4621530"/>
            <a:ext cx="3284220" cy="346710"/>
          </a:xfrm>
          <a:prstGeom prst="wedgeEllipseCallout">
            <a:avLst>
              <a:gd name="adj1" fmla="val -36080"/>
              <a:gd name="adj2" fmla="val -23310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核函数的作用是平方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521" y="1835421"/>
            <a:ext cx="2263694" cy="3520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A5B443-FEFB-4A5D-9C48-89CDA58A4090}"/>
              </a:ext>
            </a:extLst>
          </p:cNvPr>
          <p:cNvSpPr/>
          <p:nvPr/>
        </p:nvSpPr>
        <p:spPr>
          <a:xfrm>
            <a:off x="3820326" y="16778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9290A-3D71-4871-A1E4-20DC1ADA3C12}"/>
              </a:ext>
            </a:extLst>
          </p:cNvPr>
          <p:cNvSpPr/>
          <p:nvPr/>
        </p:nvSpPr>
        <p:spPr>
          <a:xfrm>
            <a:off x="4192839" y="16778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3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高斯核函数（</a:t>
                </a:r>
                <a:r>
                  <a:rPr kumimoji="1" lang="en-US" altLang="zh-CN" dirty="0"/>
                  <a:t>Radial Basis Function</a:t>
                </a:r>
                <a:r>
                  <a:rPr kumimoji="1" lang="zh-CN" altLang="en-US" dirty="0"/>
                  <a:t>，径向基核函数）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具体形式如下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计算过程是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两个数据点的距离的平方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除以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kumimoji="1" lang="en-US" altLang="zh-CN" dirty="0"/>
                          <m:t> 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取负数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计算自然数的幂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b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61" y="1543483"/>
            <a:ext cx="3709122" cy="11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高斯核函数（</a:t>
            </a:r>
            <a:r>
              <a:rPr kumimoji="1" lang="en-US" altLang="zh-CN" dirty="0"/>
              <a:t>Radial Basis Function</a:t>
            </a:r>
            <a:r>
              <a:rPr kumimoji="1" lang="zh-CN" altLang="en-US" dirty="0"/>
              <a:t>，径向基核函数）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可视化效果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变形</a:t>
            </a:r>
            <a:r>
              <a:rPr kumimoji="1" lang="en-US" altLang="zh-CN" dirty="0"/>
              <a:t>(gamma)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一维高斯函数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可视化</a:t>
            </a:r>
            <a:endParaRPr kumimoji="1"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38" y="1528330"/>
            <a:ext cx="4932336" cy="7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55" y="4165626"/>
            <a:ext cx="1891145" cy="7718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392" y="2400268"/>
            <a:ext cx="2533216" cy="7747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668" y="3245958"/>
            <a:ext cx="2169438" cy="1788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09800" y="3640776"/>
                <a:ext cx="3044231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kumimoji="1" lang="zh-CN" altLang="en-US" dirty="0">
                    <a:latin typeface="Cambria Math" panose="02040503050406030204" pitchFamily="18" charset="0"/>
                  </a:rPr>
                  <a:t>总结</a:t>
                </a:r>
                <a14:m>
                  <m:oMath xmlns:m="http://schemas.openxmlformats.org/officeDocument/2006/math">
                    <m:r>
                      <a:rPr kumimoji="1" lang="zh-CN" altLang="en-US" i="0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越大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dirty="0"/>
                  <a:t>越小，分布越宽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越小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dirty="0"/>
                  <a:t>越大，分布越窄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800" y="3640776"/>
                <a:ext cx="3044231" cy="923330"/>
              </a:xfrm>
              <a:prstGeom prst="rect">
                <a:avLst/>
              </a:prstGeom>
              <a:blipFill>
                <a:blip r:embed="rId6"/>
                <a:stretch>
                  <a:fillRect l="-1597" t="-3896" r="-1198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05ACACCF-1FAE-449B-B53D-A27F5F92602D}"/>
              </a:ext>
            </a:extLst>
          </p:cNvPr>
          <p:cNvSpPr/>
          <p:nvPr/>
        </p:nvSpPr>
        <p:spPr>
          <a:xfrm>
            <a:off x="2714171" y="4412343"/>
            <a:ext cx="59122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85563D-712D-4C1E-98D8-FCEC4AA0D339}"/>
              </a:ext>
            </a:extLst>
          </p:cNvPr>
          <p:cNvSpPr/>
          <p:nvPr/>
        </p:nvSpPr>
        <p:spPr>
          <a:xfrm>
            <a:off x="4085771" y="1476829"/>
            <a:ext cx="1857829" cy="8019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A2D2056-1D0F-4ACB-9418-62AEE08596BC}"/>
              </a:ext>
            </a:extLst>
          </p:cNvPr>
          <p:cNvSpPr/>
          <p:nvPr/>
        </p:nvSpPr>
        <p:spPr>
          <a:xfrm>
            <a:off x="4680857" y="2329342"/>
            <a:ext cx="1157751" cy="774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5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高斯核函数（</a:t>
            </a:r>
            <a:r>
              <a:rPr kumimoji="1" lang="en-US" altLang="zh-CN" dirty="0"/>
              <a:t>Radial Basis Function</a:t>
            </a:r>
            <a:r>
              <a:rPr kumimoji="1" lang="zh-CN" altLang="en-US" dirty="0"/>
              <a:t>，径向基核函数）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可视化效果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一维高斯函数可视化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不同大小的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的分类效果如下图</a:t>
            </a:r>
            <a:endParaRPr kumimoji="1"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48" y="1230469"/>
            <a:ext cx="1625762" cy="1340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482503" y="1472886"/>
                <a:ext cx="3044231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kumimoji="1" lang="zh-CN" altLang="en-US" dirty="0">
                    <a:latin typeface="Cambria Math" panose="02040503050406030204" pitchFamily="18" charset="0"/>
                  </a:rPr>
                  <a:t>总结</a:t>
                </a:r>
                <a14:m>
                  <m:oMath xmlns:m="http://schemas.openxmlformats.org/officeDocument/2006/math">
                    <m:r>
                      <a:rPr kumimoji="1" lang="zh-CN" altLang="en-US" i="0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越大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b="1" i="1" dirty="0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kumimoji="1" lang="zh-CN" altLang="en-US" b="1" dirty="0"/>
                  <a:t>越小</a:t>
                </a:r>
                <a:r>
                  <a:rPr kumimoji="1" lang="zh-CN" altLang="en-US" dirty="0"/>
                  <a:t>，分布越宽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越小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zh-CN" altLang="en-US" b="1" i="1" dirty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kumimoji="1" lang="zh-CN" altLang="en-US" b="1" dirty="0"/>
                  <a:t>越大</a:t>
                </a:r>
                <a:r>
                  <a:rPr kumimoji="1" lang="zh-CN" altLang="en-US" dirty="0"/>
                  <a:t>，分布越窄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03" y="1472886"/>
                <a:ext cx="3044231" cy="923330"/>
              </a:xfrm>
              <a:prstGeom prst="rect">
                <a:avLst/>
              </a:prstGeom>
              <a:blipFill>
                <a:blip r:embed="rId3"/>
                <a:stretch>
                  <a:fillRect l="-1394" t="-4575" r="-1793" b="-719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>
            <a:extLst>
              <a:ext uri="{FF2B5EF4-FFF2-40B4-BE49-F238E27FC236}">
                <a16:creationId xmlns:a16="http://schemas.microsoft.com/office/drawing/2014/main" id="{B91FCDD5-E627-41E1-B9C6-8F48E2B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33330"/>
            <a:ext cx="5975948" cy="18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下箭头 3"/>
          <p:cNvSpPr/>
          <p:nvPr/>
        </p:nvSpPr>
        <p:spPr>
          <a:xfrm>
            <a:off x="6427470" y="2570665"/>
            <a:ext cx="704850" cy="5344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8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7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理解高斯核函数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转换函数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核函数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89" y="1563514"/>
            <a:ext cx="5843692" cy="32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83789" y="866514"/>
            <a:ext cx="327306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我们现在有高斯径向基核函数，那个对应的转换函数是什么？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18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kumimoji="1" lang="zh-CN" altLang="en-US" dirty="0"/>
              <a:t>理解高斯</a:t>
            </a:r>
            <a:r>
              <a:rPr kumimoji="1" lang="zh-CN" altLang="en-US" dirty="0" smtClean="0"/>
              <a:t>核函数：</a:t>
            </a:r>
            <a:r>
              <a:rPr kumimoji="1" lang="zh-CN" altLang="en-US" dirty="0"/>
              <a:t>找到转换函数（泰勒展开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转换函数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核函数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88" y="1385845"/>
            <a:ext cx="5637099" cy="324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349469" y="4082432"/>
            <a:ext cx="873940" cy="5057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准备工作：向量的第二范数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29BC95-51AF-4EF0-87D5-5585D922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65" y="1235340"/>
            <a:ext cx="5392905" cy="3803007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AAD7325F-E88A-4153-A142-85A5148848F2}"/>
              </a:ext>
            </a:extLst>
          </p:cNvPr>
          <p:cNvSpPr/>
          <p:nvPr/>
        </p:nvSpPr>
        <p:spPr>
          <a:xfrm>
            <a:off x="3710940" y="2228850"/>
            <a:ext cx="2876550" cy="8991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8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理解高斯</a:t>
            </a:r>
            <a:r>
              <a:rPr kumimoji="1" lang="zh-CN" altLang="en-US" dirty="0" smtClean="0"/>
              <a:t>核函数</a:t>
            </a:r>
            <a:r>
              <a:rPr kumimoji="1" lang="zh-CN" altLang="en-US" b="1" dirty="0" smtClean="0">
                <a:solidFill>
                  <a:srgbClr val="C00000"/>
                </a:solidFill>
              </a:rPr>
              <a:t>（是否准确？）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假设有如下的一维数据</a:t>
            </a:r>
            <a:endParaRPr kumimoji="1" lang="en-US" altLang="zh-CN" dirty="0"/>
          </a:p>
          <a:p>
            <a:pPr lvl="1"/>
            <a:r>
              <a:rPr lang="zh-CN" altLang="en-US" dirty="0"/>
              <a:t>数据共有两类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三角形</a:t>
            </a:r>
            <a:r>
              <a:rPr lang="zh-CN" altLang="en-US" dirty="0"/>
              <a:t>一类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正方形</a:t>
            </a:r>
            <a:r>
              <a:rPr lang="zh-CN" altLang="en-US" dirty="0"/>
              <a:t>一类</a:t>
            </a:r>
            <a:endParaRPr lang="en-US" altLang="zh-CN" dirty="0"/>
          </a:p>
          <a:p>
            <a:pPr lvl="2"/>
            <a:r>
              <a:rPr lang="zh-CN" altLang="en-US" dirty="0"/>
              <a:t>特征就一个</a:t>
            </a:r>
            <a:r>
              <a:rPr lang="en-US" altLang="zh-CN" dirty="0"/>
              <a:t>x1</a:t>
            </a:r>
          </a:p>
          <a:p>
            <a:pPr lvl="1"/>
            <a:r>
              <a:rPr kumimoji="1" lang="zh-CN" altLang="en-US" dirty="0"/>
              <a:t>可见，它们不是线性可分的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28728"/>
            <a:ext cx="4022502" cy="32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0" y="47379"/>
            <a:ext cx="373852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低维空间线性不可分的数据集，升维后，在高维空间线性可分</a:t>
            </a:r>
          </a:p>
        </p:txBody>
      </p:sp>
    </p:spTree>
    <p:extLst>
      <p:ext uri="{BB962C8B-B14F-4D97-AF65-F5344CB8AC3E}">
        <p14:creationId xmlns:p14="http://schemas.microsoft.com/office/powerpoint/2010/main" val="18162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理解高斯</a:t>
            </a:r>
            <a:r>
              <a:rPr kumimoji="1" lang="zh-CN" altLang="en-US" dirty="0" smtClean="0"/>
              <a:t>核函数</a:t>
            </a:r>
            <a:r>
              <a:rPr kumimoji="1" lang="zh-CN" altLang="en-US" b="1" dirty="0">
                <a:solidFill>
                  <a:srgbClr val="C00000"/>
                </a:solidFill>
              </a:rPr>
              <a:t>（是否准确？）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r>
              <a:rPr kumimoji="1" lang="zh-CN" altLang="en-US" dirty="0" smtClean="0"/>
              <a:t>简单</a:t>
            </a:r>
            <a:r>
              <a:rPr kumimoji="1" lang="zh-CN" altLang="en-US" dirty="0"/>
              <a:t>起见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</a:t>
            </a:r>
            <a:r>
              <a:rPr kumimoji="1" lang="en-US" altLang="zh-CN" dirty="0"/>
              <a:t>-2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</a:t>
            </a:r>
            <a:r>
              <a:rPr kumimoji="1" lang="zh-CN" altLang="en-US" dirty="0"/>
              <a:t>这两个数据点做</a:t>
            </a:r>
            <a:r>
              <a:rPr kumimoji="1" lang="en-US" altLang="zh-CN" dirty="0"/>
              <a:t>Landmark</a:t>
            </a:r>
            <a:r>
              <a:rPr kumimoji="1" lang="zh-CN" altLang="en-US" dirty="0"/>
              <a:t>，即</a:t>
            </a:r>
            <a:r>
              <a:rPr kumimoji="1" lang="en-US" altLang="zh-CN" dirty="0"/>
              <a:t>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l2</a:t>
            </a:r>
          </a:p>
          <a:p>
            <a:pPr lvl="1"/>
            <a:r>
              <a:rPr kumimoji="1" lang="zh-CN" altLang="en-US" dirty="0"/>
              <a:t>创建核函数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landmark</a:t>
            </a:r>
          </a:p>
          <a:p>
            <a:pPr lvl="2"/>
            <a:r>
              <a:rPr kumimoji="1" lang="zh-CN" altLang="en-US" dirty="0"/>
              <a:t>核函数有两个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图像如绿色和蓝色虚线所示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把</a:t>
            </a:r>
            <a:r>
              <a:rPr kumimoji="1" lang="en-US" altLang="zh-CN" dirty="0"/>
              <a:t>-1</a:t>
            </a:r>
            <a:r>
              <a:rPr kumimoji="1" lang="zh-CN" altLang="en-US" dirty="0"/>
              <a:t>这个数据点代入核函数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注意有两个</a:t>
            </a:r>
            <a:r>
              <a:rPr kumimoji="1" lang="en-US" altLang="zh-CN" dirty="0"/>
              <a:t>landmark</a:t>
            </a:r>
          </a:p>
          <a:p>
            <a:pPr lvl="2"/>
            <a:r>
              <a:rPr kumimoji="1" lang="zh-CN" altLang="en-US" dirty="0"/>
              <a:t>有两个核函数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得到</a:t>
            </a:r>
            <a:r>
              <a:rPr kumimoji="1" lang="en-US" altLang="zh-CN" dirty="0"/>
              <a:t>x2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x3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en-US" altLang="zh-CN" dirty="0"/>
              <a:t>{x2, x3}</a:t>
            </a:r>
            <a:r>
              <a:rPr kumimoji="1" lang="zh-CN" altLang="en-US" dirty="0"/>
              <a:t>作为</a:t>
            </a:r>
            <a:r>
              <a:rPr kumimoji="1" lang="en-US" altLang="zh-CN" dirty="0"/>
              <a:t>-1</a:t>
            </a:r>
            <a:r>
              <a:rPr kumimoji="1" lang="zh-CN" altLang="en-US" dirty="0"/>
              <a:t>这个一维数据点的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升维到二维的坐标系，绘制如右下图所示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56" y="736285"/>
            <a:ext cx="2786928" cy="22370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75" y="1663509"/>
            <a:ext cx="1981198" cy="6548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1" y="2335047"/>
            <a:ext cx="737321" cy="3714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746" y="3303672"/>
            <a:ext cx="2175164" cy="3354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455" y="3657725"/>
            <a:ext cx="3023754" cy="3359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813" y="3049125"/>
            <a:ext cx="2648545" cy="1889146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7568045" y="3657725"/>
            <a:ext cx="592282" cy="550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 rot="16200000">
            <a:off x="6966368" y="2646226"/>
            <a:ext cx="197211" cy="30423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7377091" y="2539740"/>
            <a:ext cx="197211" cy="51720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7EFD19A-CC1A-4512-B7EB-98911CF28B88}"/>
              </a:ext>
            </a:extLst>
          </p:cNvPr>
          <p:cNvSpPr/>
          <p:nvPr/>
        </p:nvSpPr>
        <p:spPr>
          <a:xfrm>
            <a:off x="7235371" y="2518229"/>
            <a:ext cx="1271264" cy="1582057"/>
          </a:xfrm>
          <a:custGeom>
            <a:avLst/>
            <a:gdLst>
              <a:gd name="connsiteX0" fmla="*/ 0 w 1271264"/>
              <a:gd name="connsiteY0" fmla="*/ 0 h 1582057"/>
              <a:gd name="connsiteX1" fmla="*/ 983343 w 1271264"/>
              <a:gd name="connsiteY1" fmla="*/ 199571 h 1582057"/>
              <a:gd name="connsiteX2" fmla="*/ 1262743 w 1271264"/>
              <a:gd name="connsiteY2" fmla="*/ 896257 h 1582057"/>
              <a:gd name="connsiteX3" fmla="*/ 736600 w 1271264"/>
              <a:gd name="connsiteY3" fmla="*/ 1582057 h 15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1264" h="1582057">
                <a:moveTo>
                  <a:pt x="0" y="0"/>
                </a:moveTo>
                <a:cubicBezTo>
                  <a:pt x="386443" y="25097"/>
                  <a:pt x="772886" y="50195"/>
                  <a:pt x="983343" y="199571"/>
                </a:cubicBezTo>
                <a:cubicBezTo>
                  <a:pt x="1193800" y="348947"/>
                  <a:pt x="1303867" y="665843"/>
                  <a:pt x="1262743" y="896257"/>
                </a:cubicBezTo>
                <a:cubicBezTo>
                  <a:pt x="1221619" y="1126671"/>
                  <a:pt x="979109" y="1354364"/>
                  <a:pt x="736600" y="1582057"/>
                </a:cubicBez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72000" y="47379"/>
            <a:ext cx="373852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低维空间线性不可分的数据集，升维后，在高维空间线性可分</a:t>
            </a:r>
          </a:p>
        </p:txBody>
      </p:sp>
    </p:spTree>
    <p:extLst>
      <p:ext uri="{BB962C8B-B14F-4D97-AF65-F5344CB8AC3E}">
        <p14:creationId xmlns:p14="http://schemas.microsoft.com/office/powerpoint/2010/main" val="21992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理解高斯</a:t>
            </a:r>
            <a:r>
              <a:rPr kumimoji="1" lang="zh-CN" altLang="en-US" dirty="0" smtClean="0"/>
              <a:t>核函数</a:t>
            </a:r>
            <a:r>
              <a:rPr kumimoji="1" lang="zh-CN" altLang="en-US" b="1" dirty="0">
                <a:solidFill>
                  <a:srgbClr val="C00000"/>
                </a:solidFill>
              </a:rPr>
              <a:t>（是否准确？）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 smtClean="0"/>
              <a:t>所有</a:t>
            </a:r>
            <a:r>
              <a:rPr kumimoji="1" lang="zh-CN" altLang="en-US" dirty="0"/>
              <a:t>的一维数据点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都利用同样的方法来进行升维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49" y="1909551"/>
            <a:ext cx="2786928" cy="2237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99" y="2059184"/>
            <a:ext cx="2926560" cy="2087448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07213" y="2636487"/>
            <a:ext cx="879764" cy="633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0223" y="4243209"/>
            <a:ext cx="324319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低维空间线性不可分的问题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转换为高维</a:t>
            </a:r>
            <a:r>
              <a:rPr kumimoji="1" lang="zh-CN" altLang="en-US" b="1" dirty="0">
                <a:solidFill>
                  <a:srgbClr val="C00000"/>
                </a:solidFill>
              </a:rPr>
              <a:t>线性可分</a:t>
            </a:r>
            <a:r>
              <a:rPr kumimoji="1" lang="zh-CN" altLang="en-US" dirty="0"/>
              <a:t>的问题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72000" y="47379"/>
            <a:ext cx="373852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低维空间线性不可分的数据集，升维后，在高维空间线性可分</a:t>
            </a:r>
          </a:p>
        </p:txBody>
      </p:sp>
    </p:spTree>
    <p:extLst>
      <p:ext uri="{BB962C8B-B14F-4D97-AF65-F5344CB8AC3E}">
        <p14:creationId xmlns:p14="http://schemas.microsoft.com/office/powerpoint/2010/main" val="1457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理解高斯</a:t>
            </a:r>
            <a:r>
              <a:rPr kumimoji="1" lang="zh-CN" altLang="en-US" dirty="0" smtClean="0"/>
              <a:t>核函数</a:t>
            </a:r>
            <a:r>
              <a:rPr kumimoji="1" lang="zh-CN" altLang="en-US" b="1" dirty="0">
                <a:solidFill>
                  <a:srgbClr val="C00000"/>
                </a:solidFill>
              </a:rPr>
              <a:t>（是否准确？）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 smtClean="0"/>
              <a:t>所有</a:t>
            </a:r>
            <a:r>
              <a:rPr kumimoji="1" lang="zh-CN" altLang="en-US" dirty="0"/>
              <a:t>的一维数据点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都利用同样的方法来进行升维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2" y="1845336"/>
            <a:ext cx="2414197" cy="19378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932" y="1994968"/>
            <a:ext cx="2535154" cy="1808267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168403" y="2584132"/>
            <a:ext cx="879764" cy="633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9060" y="3917535"/>
            <a:ext cx="8605879" cy="78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本实例，仅仅用了两个样本来做</a:t>
            </a:r>
            <a:r>
              <a:rPr kumimoji="1" lang="en-US" altLang="zh-CN" sz="1500" dirty="0"/>
              <a:t>landmark</a:t>
            </a:r>
            <a:r>
              <a:rPr lang="zh-CN" altLang="en-US" sz="1500" dirty="0"/>
              <a:t>（注意有几个</a:t>
            </a:r>
            <a:r>
              <a:rPr lang="en-US" altLang="zh-CN" sz="1500" dirty="0"/>
              <a:t>landmark</a:t>
            </a:r>
            <a:r>
              <a:rPr lang="zh-CN" altLang="en-US" sz="1500" dirty="0"/>
              <a:t>映射后就有几个维度）</a:t>
            </a:r>
            <a:endParaRPr kumimoji="1" lang="en-US" altLang="zh-CN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500" dirty="0"/>
              <a:t>在实际应用中，</a:t>
            </a:r>
            <a:r>
              <a:rPr lang="zh-CN" altLang="en-US" sz="1500" dirty="0"/>
              <a:t>最简单的选取</a:t>
            </a:r>
            <a:r>
              <a:rPr lang="en-US" altLang="zh-CN" sz="1500" dirty="0"/>
              <a:t>landmark</a:t>
            </a:r>
            <a:r>
              <a:rPr lang="zh-CN" altLang="en-US" sz="1500" dirty="0"/>
              <a:t>的方法是选取样本个数，假设样本有</a:t>
            </a:r>
            <a:r>
              <a:rPr lang="en-US" altLang="zh-CN" sz="1500" dirty="0"/>
              <a:t>N</a:t>
            </a:r>
            <a:r>
              <a:rPr lang="zh-CN" altLang="en-US" sz="1500" dirty="0"/>
              <a:t>个，那么有</a:t>
            </a:r>
            <a:r>
              <a:rPr lang="en-US" altLang="zh-CN" sz="1500" dirty="0"/>
              <a:t>N</a:t>
            </a:r>
            <a:r>
              <a:rPr lang="zh-CN" altLang="en-US" sz="1500" dirty="0"/>
              <a:t>个</a:t>
            </a:r>
            <a:r>
              <a:rPr lang="en-US" altLang="zh-CN" sz="1500" dirty="0"/>
              <a:t>landmark</a:t>
            </a:r>
            <a:r>
              <a:rPr lang="zh-CN" altLang="en-US" sz="1500" dirty="0"/>
              <a:t>，我们映射后的维度就是</a:t>
            </a:r>
            <a:r>
              <a:rPr lang="en-US" altLang="zh-CN" sz="1500" dirty="0"/>
              <a:t>N</a:t>
            </a:r>
            <a:r>
              <a:rPr lang="zh-CN" altLang="en-US" sz="1500" dirty="0" smtClean="0"/>
              <a:t>维；</a:t>
            </a:r>
            <a:r>
              <a:rPr lang="zh-CN" altLang="en-US" sz="1500" dirty="0" smtClean="0">
                <a:solidFill>
                  <a:srgbClr val="C00000"/>
                </a:solidFill>
              </a:rPr>
              <a:t>新建</a:t>
            </a:r>
            <a:r>
              <a:rPr lang="zh-CN" altLang="en-US" sz="1500" dirty="0">
                <a:solidFill>
                  <a:srgbClr val="C00000"/>
                </a:solidFill>
              </a:rPr>
              <a:t>了更多的维度，使得数据被线性可分的机会大大增加</a:t>
            </a:r>
          </a:p>
        </p:txBody>
      </p:sp>
      <p:sp>
        <p:nvSpPr>
          <p:cNvPr id="8" name="矩形 7"/>
          <p:cNvSpPr/>
          <p:nvPr/>
        </p:nvSpPr>
        <p:spPr>
          <a:xfrm>
            <a:off x="4572000" y="47379"/>
            <a:ext cx="373852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低维空间线性不可分的数据集，升维后，在高维空间线性可分</a:t>
            </a:r>
          </a:p>
        </p:txBody>
      </p:sp>
    </p:spTree>
    <p:extLst>
      <p:ext uri="{BB962C8B-B14F-4D97-AF65-F5344CB8AC3E}">
        <p14:creationId xmlns:p14="http://schemas.microsoft.com/office/powerpoint/2010/main" val="17487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r>
              <a:rPr lang="zh-CN" altLang="en-US" dirty="0"/>
              <a:t>不同核函数效果比较（不同数据集）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7834"/>
            <a:ext cx="7928340" cy="6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5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r>
              <a:rPr lang="zh-CN" altLang="en-US" dirty="0"/>
              <a:t>不同核函数效果比较（不同数据集）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1" y="1344838"/>
            <a:ext cx="6469379" cy="3459587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57200" y="2046514"/>
            <a:ext cx="1303020" cy="52705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数据集</a:t>
            </a:r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57200" y="2959061"/>
            <a:ext cx="1303020" cy="52705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数据集</a:t>
            </a:r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57200" y="3781677"/>
            <a:ext cx="1303020" cy="52705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数据集</a:t>
            </a:r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1380" y="1716986"/>
            <a:ext cx="1219200" cy="28687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674870" y="1716986"/>
            <a:ext cx="1219200" cy="28687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928360" y="1716986"/>
            <a:ext cx="1219200" cy="28687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7223760" y="1716986"/>
            <a:ext cx="1219200" cy="28687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9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60000"/>
                  </a:lnSpc>
                </a:pPr>
                <a:r>
                  <a:rPr lang="zh-CN" altLang="en-US" dirty="0"/>
                  <a:t>非线性可分数据的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原问题求解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回顾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软间隔问题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线性可分或者基本线性可分问题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zh-CN" altLang="zh-CN" dirty="0"/>
                  <a:t>的目标函数和约束条件如下</a:t>
                </a:r>
                <a:r>
                  <a:rPr lang="zh-CN" altLang="en-US" dirty="0"/>
                  <a:t>：</a:t>
                </a:r>
                <a:endParaRPr lang="zh-CN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marL="285750" indent="-285750">
                  <a:lnSpc>
                    <a:spcPct val="16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C305969-FE69-47CF-9E17-0B633EE6B03C}"/>
              </a:ext>
            </a:extLst>
          </p:cNvPr>
          <p:cNvSpPr/>
          <p:nvPr/>
        </p:nvSpPr>
        <p:spPr>
          <a:xfrm>
            <a:off x="3407218" y="3745614"/>
            <a:ext cx="211352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/>
              <a:t>请参考上一个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725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60000"/>
                  </a:lnSpc>
                </a:pPr>
                <a:r>
                  <a:rPr lang="zh-CN" altLang="en-US" dirty="0"/>
                  <a:t>非线性可分数据的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原问题求解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回顾</a:t>
                </a:r>
                <a:r>
                  <a:rPr lang="zh-CN" altLang="zh-CN" dirty="0"/>
                  <a:t>当我们采用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Hinge Loss</a:t>
                </a:r>
                <a:r>
                  <a:rPr lang="zh-CN" altLang="zh-CN" dirty="0"/>
                  <a:t>的时候，问题转化为如下优化问题：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(0,1−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marL="285750" indent="-285750">
                  <a:lnSpc>
                    <a:spcPct val="16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CD7D105-777A-45A0-94A7-A0BA04F65E5F}"/>
              </a:ext>
            </a:extLst>
          </p:cNvPr>
          <p:cNvSpPr/>
          <p:nvPr/>
        </p:nvSpPr>
        <p:spPr>
          <a:xfrm>
            <a:off x="3326298" y="3907455"/>
            <a:ext cx="2113527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/>
              <a:t>请参考上一个</a:t>
            </a:r>
            <a:r>
              <a:rPr lang="en-US" altLang="zh-CN" sz="2000" dirty="0"/>
              <a:t>PPT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810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（原问题加上核函数技巧与梯度下降算法）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线性不可分问题与核函数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核函数及其优势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数据升维并线性可分实践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常用核函数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高斯核函数的可视化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理解高斯核函数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非线性可分数据的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原问题求解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</a:t>
                </a:r>
                <a:r>
                  <a:rPr lang="zh-CN" altLang="en-US" dirty="0"/>
                  <a:t>需要</a:t>
                </a:r>
                <a:r>
                  <a:rPr lang="zh-CN" altLang="zh-CN" dirty="0"/>
                  <a:t>对数据进行升维</a:t>
                </a:r>
                <a:endParaRPr lang="en-US" altLang="zh-CN" dirty="0"/>
              </a:p>
              <a:p>
                <a:pPr lvl="1" algn="just"/>
                <a:r>
                  <a:rPr lang="zh-CN" altLang="en-US" dirty="0">
                    <a:solidFill>
                      <a:srgbClr val="C00000"/>
                    </a:solidFill>
                  </a:rPr>
                  <a:t>转换函数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endParaRPr lang="zh-CN" altLang="zh-CN" dirty="0">
                  <a:solidFill>
                    <a:srgbClr val="C00000"/>
                  </a:solidFill>
                </a:endParaRPr>
              </a:p>
              <a:p>
                <a:pPr lvl="1" algn="just"/>
                <a:r>
                  <a:rPr lang="zh-CN" altLang="zh-CN" dirty="0"/>
                  <a:t>假设现在已经把数据转换到高维，即有低维空间的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,x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,…,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n</a:t>
                </a:r>
                <a:r>
                  <a:rPr lang="zh-CN" altLang="zh-CN" dirty="0"/>
                  <a:t>等样本，对这些样本升维以后为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，注意</a:t>
                </a:r>
                <a:r>
                  <a:rPr lang="en-US" altLang="zh-CN" dirty="0"/>
                  <a:t>n</a:t>
                </a:r>
                <a:r>
                  <a:rPr lang="zh-CN" altLang="zh-CN" dirty="0"/>
                  <a:t>为样本个数</a:t>
                </a:r>
              </a:p>
              <a:p>
                <a:pPr lvl="1" algn="just"/>
                <a:r>
                  <a:rPr lang="zh-CN" altLang="zh-CN" dirty="0"/>
                  <a:t>把高维的各个特征的系数记为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altLang="zh-CN" dirty="0"/>
              </a:p>
              <a:p>
                <a:pPr lvl="2"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表达为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的线性组合</a:t>
                </a:r>
                <a:r>
                  <a:rPr lang="zh-CN" altLang="zh-CN" dirty="0"/>
                  <a:t>，即有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2" algn="just"/>
                <a:r>
                  <a:rPr lang="zh-CN" altLang="zh-CN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注意，这里的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不是软间隔问题的建模里面的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w</a:t>
                </a:r>
                <a:r>
                  <a:rPr lang="zh-CN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的各个分量，而是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</a:rPr>
                  <a:t>构成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zh-CN" altLang="en-US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权重，共有</a:t>
                </a:r>
                <a:r>
                  <a:rPr lang="en-US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n</a:t>
                </a:r>
                <a:r>
                  <a:rPr lang="zh-CN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个</a:t>
                </a:r>
                <a:endParaRPr lang="en-US" altLang="zh-CN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2" algn="just"/>
                <a:r>
                  <a:rPr lang="zh-CN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在不至于引起混淆的情况下，</a:t>
                </a:r>
                <a:r>
                  <a:rPr lang="zh-CN" altLang="en-US" dirty="0">
                    <a:solidFill>
                      <a:schemeClr val="accent5">
                        <a:lumMod val="50000"/>
                      </a:schemeClr>
                    </a:solidFill>
                  </a:rPr>
                  <a:t>此处</a:t>
                </a:r>
                <a:r>
                  <a:rPr lang="zh-CN" altLang="zh-CN" dirty="0">
                    <a:solidFill>
                      <a:schemeClr val="accent5">
                        <a:lumMod val="50000"/>
                      </a:schemeClr>
                    </a:solidFill>
                  </a:rPr>
                  <a:t>姑且这么使用</a:t>
                </a:r>
                <a:endParaRPr lang="zh-CN" alt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A3E11726-D021-42EB-A387-D4302952EC09}"/>
              </a:ext>
            </a:extLst>
          </p:cNvPr>
          <p:cNvSpPr/>
          <p:nvPr/>
        </p:nvSpPr>
        <p:spPr>
          <a:xfrm>
            <a:off x="1607457" y="2783114"/>
            <a:ext cx="6008914" cy="290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4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转换函数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endParaRPr lang="zh-CN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zh-CN" dirty="0"/>
                  <a:t>假设低维空间为</a:t>
                </a:r>
                <a:r>
                  <a:rPr lang="en-US" altLang="zh-CN" dirty="0"/>
                  <a:t>2</a:t>
                </a:r>
                <a:r>
                  <a:rPr lang="zh-CN" altLang="zh-CN" dirty="0"/>
                  <a:t>维，高维空间为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维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x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,x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,…,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n</a:t>
                </a:r>
                <a:r>
                  <a:rPr lang="zh-CN" altLang="zh-CN" dirty="0"/>
                  <a:t>都是</a:t>
                </a:r>
                <a:r>
                  <a:rPr lang="en-US" altLang="zh-CN" dirty="0"/>
                  <a:t>1*2</a:t>
                </a:r>
                <a:r>
                  <a:rPr lang="zh-CN" altLang="zh-CN" dirty="0"/>
                  <a:t>向量，那么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为</a:t>
                </a:r>
                <a:r>
                  <a:rPr lang="en-US" altLang="zh-CN" dirty="0"/>
                  <a:t>1*3</a:t>
                </a:r>
                <a:r>
                  <a:rPr lang="zh-CN" altLang="zh-CN" dirty="0"/>
                  <a:t>向量，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/>
                  <a:t>为</a:t>
                </a:r>
                <a:r>
                  <a:rPr lang="en-US" altLang="zh-CN" dirty="0"/>
                  <a:t>3*1</a:t>
                </a:r>
                <a:r>
                  <a:rPr lang="zh-CN" altLang="zh-CN" dirty="0"/>
                  <a:t>向量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x</a:t>
                </a:r>
                <a:r>
                  <a:rPr lang="zh-CN" altLang="zh-CN" dirty="0"/>
                  <a:t>为</a:t>
                </a:r>
                <a:r>
                  <a:rPr lang="en-US" altLang="zh-CN" dirty="0"/>
                  <a:t>n*2</a:t>
                </a:r>
                <a:r>
                  <a:rPr lang="zh-CN" altLang="zh-CN" dirty="0"/>
                  <a:t>向量，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dirty="0"/>
                  <a:t>为</a:t>
                </a:r>
                <a:r>
                  <a:rPr lang="en-US" altLang="zh-CN" dirty="0"/>
                  <a:t>n*3</a:t>
                </a:r>
                <a:r>
                  <a:rPr lang="zh-CN" altLang="zh-CN" dirty="0"/>
                  <a:t>向量，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/>
                  <a:t>为</a:t>
                </a:r>
                <a:r>
                  <a:rPr lang="en-US" altLang="zh-CN" dirty="0"/>
                  <a:t>3*n</a:t>
                </a:r>
                <a:r>
                  <a:rPr lang="zh-CN" altLang="zh-CN" dirty="0"/>
                  <a:t>向量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CD4E64-C04F-4301-A156-A28AB84F738A}"/>
              </a:ext>
            </a:extLst>
          </p:cNvPr>
          <p:cNvSpPr/>
          <p:nvPr/>
        </p:nvSpPr>
        <p:spPr>
          <a:xfrm>
            <a:off x="1182403" y="3519198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AC26078-AB42-483B-A645-FE9C3037E112}"/>
                  </a:ext>
                </a:extLst>
              </p:cNvPr>
              <p:cNvSpPr/>
              <p:nvPr/>
            </p:nvSpPr>
            <p:spPr>
              <a:xfrm>
                <a:off x="4407139" y="3525939"/>
                <a:ext cx="72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AC26078-AB42-483B-A645-FE9C3037E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39" y="3525939"/>
                <a:ext cx="721608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BEF44379-BD77-4195-BB67-43FE6E1B72FD}"/>
              </a:ext>
            </a:extLst>
          </p:cNvPr>
          <p:cNvSpPr/>
          <p:nvPr/>
        </p:nvSpPr>
        <p:spPr>
          <a:xfrm>
            <a:off x="2955435" y="2873828"/>
            <a:ext cx="602343" cy="1607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4B079899-E284-4E0F-B820-F04F370E6E50}"/>
              </a:ext>
            </a:extLst>
          </p:cNvPr>
          <p:cNvSpPr/>
          <p:nvPr/>
        </p:nvSpPr>
        <p:spPr>
          <a:xfrm>
            <a:off x="2465578" y="2873827"/>
            <a:ext cx="381000" cy="16473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59F4CC9A-3B13-4851-B3AD-A319A41DBC65}"/>
              </a:ext>
            </a:extLst>
          </p:cNvPr>
          <p:cNvSpPr/>
          <p:nvPr/>
        </p:nvSpPr>
        <p:spPr>
          <a:xfrm rot="16200000">
            <a:off x="3133717" y="4368315"/>
            <a:ext cx="245778" cy="5515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A6F1A2-E3FE-4AEA-929A-E62FEF27E6E7}"/>
              </a:ext>
            </a:extLst>
          </p:cNvPr>
          <p:cNvSpPr/>
          <p:nvPr/>
        </p:nvSpPr>
        <p:spPr>
          <a:xfrm>
            <a:off x="6569492" y="2873827"/>
            <a:ext cx="967051" cy="16074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D2BC2515-F71E-4B55-ADE2-960ADBC83DB5}"/>
              </a:ext>
            </a:extLst>
          </p:cNvPr>
          <p:cNvSpPr/>
          <p:nvPr/>
        </p:nvSpPr>
        <p:spPr>
          <a:xfrm>
            <a:off x="6079635" y="2873826"/>
            <a:ext cx="381000" cy="16473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685E87D2-9313-4E48-812F-98C7406E7C07}"/>
              </a:ext>
            </a:extLst>
          </p:cNvPr>
          <p:cNvSpPr/>
          <p:nvPr/>
        </p:nvSpPr>
        <p:spPr>
          <a:xfrm rot="16200000">
            <a:off x="6949224" y="4223199"/>
            <a:ext cx="203959" cy="8835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6E6C7F-0532-4F00-9C52-D51945B489E3}"/>
              </a:ext>
            </a:extLst>
          </p:cNvPr>
          <p:cNvSpPr/>
          <p:nvPr/>
        </p:nvSpPr>
        <p:spPr>
          <a:xfrm>
            <a:off x="1490182" y="3525939"/>
            <a:ext cx="102624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个样本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BAED4C-075F-4456-9A8C-7C8DA51F390D}"/>
              </a:ext>
            </a:extLst>
          </p:cNvPr>
          <p:cNvSpPr/>
          <p:nvPr/>
        </p:nvSpPr>
        <p:spPr>
          <a:xfrm>
            <a:off x="5091070" y="3525939"/>
            <a:ext cx="102624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个样本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DE88A6-88C6-469F-B083-EE7F5F6701B4}"/>
              </a:ext>
            </a:extLst>
          </p:cNvPr>
          <p:cNvSpPr/>
          <p:nvPr/>
        </p:nvSpPr>
        <p:spPr>
          <a:xfrm>
            <a:off x="2999860" y="4756150"/>
            <a:ext cx="53251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569F44-9FCB-4C98-8A6E-C13DA2528275}"/>
              </a:ext>
            </a:extLst>
          </p:cNvPr>
          <p:cNvSpPr/>
          <p:nvPr/>
        </p:nvSpPr>
        <p:spPr>
          <a:xfrm>
            <a:off x="6784944" y="4765943"/>
            <a:ext cx="53251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维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B6C57BC-A842-4398-BFD9-4D973F9A35FC}"/>
              </a:ext>
            </a:extLst>
          </p:cNvPr>
          <p:cNvSpPr/>
          <p:nvPr/>
        </p:nvSpPr>
        <p:spPr>
          <a:xfrm>
            <a:off x="2899229" y="2844800"/>
            <a:ext cx="776514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一个样本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D025387-1C1D-4175-830D-B6A5E244E3D1}"/>
              </a:ext>
            </a:extLst>
          </p:cNvPr>
          <p:cNvSpPr/>
          <p:nvPr/>
        </p:nvSpPr>
        <p:spPr>
          <a:xfrm>
            <a:off x="6520543" y="2844800"/>
            <a:ext cx="1066800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一个样本</a:t>
            </a:r>
          </a:p>
        </p:txBody>
      </p:sp>
    </p:spTree>
    <p:extLst>
      <p:ext uri="{BB962C8B-B14F-4D97-AF65-F5344CB8AC3E}">
        <p14:creationId xmlns:p14="http://schemas.microsoft.com/office/powerpoint/2010/main" val="1163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已知有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此时，高维空间的目标函数为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(0, 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27860" y="4064501"/>
                <a:ext cx="4572000" cy="10127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𝑚𝑖𝑛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(0,1−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600" dirty="0"/>
                  <a:t> </a:t>
                </a:r>
                <a:endParaRPr lang="zh-CN" altLang="zh-CN" sz="1600" dirty="0"/>
              </a:p>
              <a:p>
                <a:pPr lvl="1"/>
                <a:r>
                  <a:rPr lang="en-US" altLang="zh-CN" sz="1600" dirty="0" err="1"/>
                  <a:t>s.t.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, </a:t>
                </a:r>
                <a:r>
                  <a:rPr lang="en-US" altLang="zh-CN" sz="1600" dirty="0" err="1"/>
                  <a:t>i</a:t>
                </a:r>
                <a:r>
                  <a:rPr lang="en-US" altLang="zh-CN" sz="1600" dirty="0"/>
                  <a:t>=1,2,…,n</a:t>
                </a:r>
                <a:endParaRPr lang="zh-CN" altLang="zh-CN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1600" dirty="0"/>
                  <a:t>, </a:t>
                </a:r>
                <a:r>
                  <a:rPr lang="en-US" altLang="zh-CN" sz="1600" dirty="0" err="1"/>
                  <a:t>i</a:t>
                </a:r>
                <a:r>
                  <a:rPr lang="en-US" altLang="zh-CN" sz="1600" dirty="0"/>
                  <a:t>=1,2,…,n</a:t>
                </a:r>
                <a:endParaRPr lang="zh-CN" altLang="zh-CN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60" y="4064501"/>
                <a:ext cx="4572000" cy="1012778"/>
              </a:xfrm>
              <a:prstGeom prst="rect">
                <a:avLst/>
              </a:prstGeom>
              <a:blipFill>
                <a:blip r:embed="rId3"/>
                <a:stretch>
                  <a:fillRect t="-25595" b="-65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上箭头 4"/>
          <p:cNvSpPr/>
          <p:nvPr/>
        </p:nvSpPr>
        <p:spPr>
          <a:xfrm>
            <a:off x="3566160" y="3505199"/>
            <a:ext cx="316230" cy="486229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D81E25-7F66-486F-9C2F-660DE7312378}"/>
              </a:ext>
            </a:extLst>
          </p:cNvPr>
          <p:cNvSpPr/>
          <p:nvPr/>
        </p:nvSpPr>
        <p:spPr>
          <a:xfrm>
            <a:off x="4333688" y="36951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由此而来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7D80F98-846B-49FA-815F-9E8438681CA5}"/>
                  </a:ext>
                </a:extLst>
              </p:cNvPr>
              <p:cNvSpPr/>
              <p:nvPr/>
            </p:nvSpPr>
            <p:spPr>
              <a:xfrm>
                <a:off x="6587495" y="2848570"/>
                <a:ext cx="2112731" cy="8771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700" dirty="0"/>
                  <a:t>高维空间里样本为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altLang="zh-CN" sz="17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7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7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700" dirty="0"/>
                  <a:t>,</a:t>
                </a:r>
                <a:r>
                  <a:rPr lang="zh-CN" altLang="en-US" sz="1700" dirty="0"/>
                  <a:t>系数为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70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700" i="1">
                        <a:latin typeface="Cambria Math" panose="02040503050406030204" pitchFamily="18" charset="0"/>
                      </a:rPr>
                      <m:t>偏置</m:t>
                    </m:r>
                  </m:oMath>
                </a14:m>
                <a:r>
                  <a:rPr lang="zh-CN" altLang="en-US" sz="1700" dirty="0"/>
                  <a:t>量为</a:t>
                </a:r>
                <a:r>
                  <a:rPr lang="en-US" altLang="zh-CN" sz="1700" dirty="0"/>
                  <a:t>b</a:t>
                </a:r>
                <a:endParaRPr lang="zh-CN" altLang="en-US" sz="17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7D80F98-846B-49FA-815F-9E8438681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95" y="2848570"/>
                <a:ext cx="2112731" cy="877163"/>
              </a:xfrm>
              <a:prstGeom prst="rect">
                <a:avLst/>
              </a:prstGeom>
              <a:blipFill>
                <a:blip r:embed="rId4"/>
                <a:stretch>
                  <a:fillRect l="-1724" t="-685" r="-1437" b="-82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A2AA76C-74D2-425C-A5AF-C24C52736092}"/>
              </a:ext>
            </a:extLst>
          </p:cNvPr>
          <p:cNvSpPr/>
          <p:nvPr/>
        </p:nvSpPr>
        <p:spPr>
          <a:xfrm>
            <a:off x="5373914" y="2832897"/>
            <a:ext cx="1201057" cy="411046"/>
          </a:xfrm>
          <a:custGeom>
            <a:avLst/>
            <a:gdLst>
              <a:gd name="connsiteX0" fmla="*/ 1201057 w 1201057"/>
              <a:gd name="connsiteY0" fmla="*/ 411046 h 411046"/>
              <a:gd name="connsiteX1" fmla="*/ 845457 w 1201057"/>
              <a:gd name="connsiteY1" fmla="*/ 62703 h 411046"/>
              <a:gd name="connsiteX2" fmla="*/ 297543 w 1201057"/>
              <a:gd name="connsiteY2" fmla="*/ 26417 h 411046"/>
              <a:gd name="connsiteX3" fmla="*/ 0 w 1201057"/>
              <a:gd name="connsiteY3" fmla="*/ 349360 h 41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1057" h="411046">
                <a:moveTo>
                  <a:pt x="1201057" y="411046"/>
                </a:moveTo>
                <a:cubicBezTo>
                  <a:pt x="1098550" y="268927"/>
                  <a:pt x="996043" y="126808"/>
                  <a:pt x="845457" y="62703"/>
                </a:cubicBezTo>
                <a:cubicBezTo>
                  <a:pt x="694871" y="-1402"/>
                  <a:pt x="438452" y="-21359"/>
                  <a:pt x="297543" y="26417"/>
                </a:cubicBezTo>
                <a:cubicBezTo>
                  <a:pt x="156634" y="74193"/>
                  <a:pt x="78317" y="211776"/>
                  <a:pt x="0" y="34936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2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zh-CN" dirty="0"/>
                  <a:t>代入，对其进行简化如下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ϕ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(0, 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lvl="1"/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(0, 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lvl="1"/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(0, 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60253" y="3633472"/>
            <a:ext cx="787908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上述式子各个成分的维度为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</a:rPr>
              <a:t>(1*n) K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(n*2*2*n)</a:t>
            </a:r>
            <a:r>
              <a:rPr lang="en-US" altLang="zh-CN" dirty="0">
                <a:latin typeface="Times New Roman" panose="02020603050405020304" pitchFamily="18" charset="0"/>
              </a:rPr>
              <a:t> (n*1) + max( (1*1), (1*1)-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(1*1)(1*n)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K(n*2*2*1)</a:t>
            </a:r>
            <a:r>
              <a:rPr lang="en-US" altLang="zh-CN" dirty="0">
                <a:latin typeface="Times New Roman" panose="02020603050405020304" pitchFamily="18" charset="0"/>
              </a:rPr>
              <a:t> +(1*1))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这里的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指的是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上文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假设低维空间的维度为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36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zh-CN" dirty="0"/>
                  <a:t>代入，对其进行简化如下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⁡(0, 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 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zh-CN" dirty="0"/>
                  <a:t>为了寻找最小值，需要针对参数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求偏导数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然后代入梯度下降公式，不断进行迭代即可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>
                  <a:solidFill>
                    <a:srgbClr val="C00000"/>
                  </a:solidFill>
                </a:endParaRPr>
              </a:p>
              <a:p>
                <a:pPr lvl="1"/>
                <a:endParaRPr lang="zh-CN" altLang="zh-CN" dirty="0"/>
              </a:p>
              <a:p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51807" y="3999915"/>
            <a:ext cx="56769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验证</a:t>
            </a:r>
            <a:r>
              <a:rPr lang="zh-CN" altLang="zh-CN" dirty="0"/>
              <a:t>各个成分的维度为</a:t>
            </a:r>
            <a:endParaRPr lang="en-US" altLang="zh-CN" dirty="0"/>
          </a:p>
          <a:p>
            <a:r>
              <a:rPr lang="en-US" altLang="zh-CN" dirty="0"/>
              <a:t>K(n*2*2*n) (n*1)–(1*1)K(n*2*2*1)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E37723-A871-42F5-B4A6-6F47A38E5C96}"/>
                  </a:ext>
                </a:extLst>
              </p:cNvPr>
              <p:cNvSpPr/>
              <p:nvPr/>
            </p:nvSpPr>
            <p:spPr>
              <a:xfrm>
                <a:off x="6589486" y="2684627"/>
                <a:ext cx="223157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表示支持向量，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表示分类错误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E37723-A871-42F5-B4A6-6F47A38E5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86" y="2684627"/>
                <a:ext cx="2231571" cy="646331"/>
              </a:xfrm>
              <a:prstGeom prst="rect">
                <a:avLst/>
              </a:prstGeom>
              <a:blipFill>
                <a:blip r:embed="rId3"/>
                <a:stretch>
                  <a:fillRect l="-543" t="-6481" r="-12228" b="-101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9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zh-CN" dirty="0"/>
                  <a:t>代入，对其进行简化如下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⁡(0, 1−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zh-CN" dirty="0"/>
                  <a:t>为了寻找最小值，需要针对参数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求偏导数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然后代入梯度下降公式，不断进行迭代即可。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dirty="0"/>
              </a:p>
              <a:p>
                <a:pPr lvl="1"/>
                <a:r>
                  <a:rPr lang="zh-CN" altLang="zh-CN" dirty="0"/>
                  <a:t>各个成分的维度为</a:t>
                </a:r>
                <a:r>
                  <a:rPr lang="en-US" altLang="zh-CN" dirty="0"/>
                  <a:t>(1*1)</a:t>
                </a:r>
                <a:endParaRPr lang="zh-CN" altLang="zh-CN" dirty="0"/>
              </a:p>
              <a:p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1D88CCE-5E4A-42AB-862D-E6D775EBA401}"/>
                  </a:ext>
                </a:extLst>
              </p:cNvPr>
              <p:cNvSpPr/>
              <p:nvPr/>
            </p:nvSpPr>
            <p:spPr>
              <a:xfrm>
                <a:off x="6589486" y="2684627"/>
                <a:ext cx="2231571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表示支持向量，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表示分类错误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1D88CCE-5E4A-42AB-862D-E6D775EBA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86" y="2684627"/>
                <a:ext cx="2231571" cy="646331"/>
              </a:xfrm>
              <a:prstGeom prst="rect">
                <a:avLst/>
              </a:prstGeom>
              <a:blipFill>
                <a:blip r:embed="rId3"/>
                <a:stretch>
                  <a:fillRect l="-543" t="-6481" r="-12228" b="-1018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</a:t>
                </a:r>
                <a:r>
                  <a:rPr lang="zh-CN" altLang="zh-CN" dirty="0"/>
                  <a:t>过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梯度下降算法</a:t>
                </a:r>
                <a:r>
                  <a:rPr lang="zh-CN" altLang="zh-CN" dirty="0"/>
                  <a:t>迭代求解，求得</a:t>
                </a:r>
                <a:r>
                  <a:rPr lang="en-US" altLang="zh-CN" dirty="0"/>
                  <a:t>w</a:t>
                </a:r>
                <a:r>
                  <a:rPr lang="zh-CN" altLang="zh-CN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参数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</m:oMath>
                </a14:m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η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学习率</a:t>
                </a:r>
                <a:endParaRPr lang="zh-CN" altLang="zh-CN" dirty="0"/>
              </a:p>
              <a:p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zh-CN" dirty="0"/>
                  <a:t>对于非线性可分的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问题，是不能直接用上述模型求解的，需要对数据进行升维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最后，可以使用如下式子，预测样本</a:t>
                </a:r>
                <a:r>
                  <a:rPr lang="en-US" altLang="zh-CN" dirty="0"/>
                  <a:t>z</a:t>
                </a:r>
                <a:r>
                  <a:rPr lang="zh-CN" altLang="zh-CN" dirty="0"/>
                  <a:t>的类别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zh-CN" dirty="0"/>
              </a:p>
              <a:p>
                <a:pPr lvl="1"/>
                <a:endParaRPr lang="zh-CN" altLang="zh-CN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CEB6B6D-9A94-40F3-BFEA-D980220470C0}"/>
              </a:ext>
            </a:extLst>
          </p:cNvPr>
          <p:cNvSpPr/>
          <p:nvPr/>
        </p:nvSpPr>
        <p:spPr>
          <a:xfrm>
            <a:off x="1877255" y="3744169"/>
            <a:ext cx="24978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验证</a:t>
            </a:r>
            <a:r>
              <a:rPr lang="zh-CN" altLang="zh-CN" dirty="0"/>
              <a:t>各个成分的维度为</a:t>
            </a:r>
            <a:endParaRPr lang="en-US" altLang="zh-CN" dirty="0"/>
          </a:p>
          <a:p>
            <a:r>
              <a:rPr lang="en-US" altLang="zh-CN" dirty="0"/>
              <a:t>(1*n) K(n*2)(2*1) +(1*1)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2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dirty="0"/>
              <a:t>线性不可分问题与核函数</a:t>
            </a:r>
            <a:endParaRPr lang="en-US" altLang="zh-CN" dirty="0"/>
          </a:p>
          <a:p>
            <a:pPr marL="685800" lvl="1"/>
            <a:r>
              <a:rPr lang="zh-CN" altLang="en-US" dirty="0"/>
              <a:t>假设平面上有两类数据点</a:t>
            </a:r>
            <a:endParaRPr lang="en-US" altLang="zh-CN" dirty="0"/>
          </a:p>
          <a:p>
            <a:pPr marL="1085850" lvl="2"/>
            <a:r>
              <a:rPr lang="zh-CN" altLang="en-US" dirty="0"/>
              <a:t>红色</a:t>
            </a:r>
            <a:r>
              <a:rPr lang="en-US" altLang="zh-CN" dirty="0"/>
              <a:t>/</a:t>
            </a:r>
            <a:r>
              <a:rPr lang="zh-CN" altLang="en-US" dirty="0"/>
              <a:t>蓝色</a:t>
            </a:r>
            <a:endParaRPr lang="en-US" altLang="zh-CN" dirty="0"/>
          </a:p>
          <a:p>
            <a:pPr marL="685800" lvl="1"/>
            <a:endParaRPr lang="en-US" altLang="zh-CN" dirty="0"/>
          </a:p>
          <a:p>
            <a:pPr marL="685800" lvl="1"/>
            <a:r>
              <a:rPr lang="zh-CN" altLang="en-US" dirty="0"/>
              <a:t>我们无法通过一条直线</a:t>
            </a:r>
            <a:endParaRPr lang="en-US" altLang="zh-CN" dirty="0"/>
          </a:p>
          <a:p>
            <a:pPr marL="1085850" lvl="2"/>
            <a:r>
              <a:rPr lang="zh-CN" altLang="en-US" dirty="0"/>
              <a:t>把两类数据点分开</a:t>
            </a:r>
            <a:endParaRPr lang="en-US" altLang="zh-CN" dirty="0"/>
          </a:p>
          <a:p>
            <a:pPr marL="685800" lvl="1"/>
            <a:endParaRPr lang="en-US" altLang="zh-CN" dirty="0"/>
          </a:p>
          <a:p>
            <a:pPr marL="685800" lvl="1"/>
            <a:r>
              <a:rPr lang="zh-CN" altLang="en-US" dirty="0"/>
              <a:t>这是一个线性不可分的问题</a:t>
            </a:r>
            <a:endParaRPr lang="en-US" altLang="zh-CN" dirty="0"/>
          </a:p>
          <a:p>
            <a:pPr marL="685800" lvl="1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09" y="1421130"/>
            <a:ext cx="304468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SVM</a:t>
            </a:r>
            <a:r>
              <a:rPr lang="zh-CN" altLang="en-US" dirty="0"/>
              <a:t> （原问题加上核函数技巧与梯度下降算法）</a:t>
            </a:r>
            <a:endParaRPr lang="en-US" altLang="zh-CN" dirty="0"/>
          </a:p>
          <a:p>
            <a:pPr marL="685800" lvl="1"/>
            <a:r>
              <a:rPr lang="zh-CN" altLang="en-US" dirty="0"/>
              <a:t>实践（代码）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52190"/>
            <a:ext cx="8293207" cy="186513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106930" y="3627120"/>
            <a:ext cx="6316980" cy="3619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FDFAA4-6770-44A5-BAD3-F551E77B9103}"/>
              </a:ext>
            </a:extLst>
          </p:cNvPr>
          <p:cNvSpPr/>
          <p:nvPr/>
        </p:nvSpPr>
        <p:spPr>
          <a:xfrm>
            <a:off x="6992257" y="2152190"/>
            <a:ext cx="1386114" cy="5619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SVM</a:t>
            </a:r>
            <a:r>
              <a:rPr lang="zh-CN" altLang="en-US" dirty="0"/>
              <a:t> （原问题加上核函数技巧与梯度下降算法）</a:t>
            </a:r>
            <a:endParaRPr lang="en-US" altLang="zh-CN" dirty="0"/>
          </a:p>
          <a:p>
            <a:pPr marL="685800" lvl="1"/>
            <a:r>
              <a:rPr lang="zh-CN" altLang="en-US" dirty="0"/>
              <a:t>实践（数据集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17" y="1787842"/>
            <a:ext cx="29543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SVM</a:t>
            </a:r>
            <a:r>
              <a:rPr lang="zh-CN" altLang="en-US" dirty="0"/>
              <a:t> （原问题加上核函数技巧与梯度下降算法）</a:t>
            </a:r>
            <a:endParaRPr lang="en-US" altLang="zh-CN" dirty="0"/>
          </a:p>
          <a:p>
            <a:pPr marL="685800" lvl="1"/>
            <a:r>
              <a:rPr lang="zh-CN" altLang="en-US" dirty="0"/>
              <a:t>实践（数据集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842135"/>
            <a:ext cx="259246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SVM</a:t>
            </a:r>
            <a:r>
              <a:rPr lang="zh-CN" altLang="en-US" dirty="0"/>
              <a:t> （原问题加上核函数技巧与梯度下降算法）</a:t>
            </a:r>
            <a:endParaRPr lang="en-US" altLang="zh-CN" dirty="0"/>
          </a:p>
          <a:p>
            <a:pPr marL="685800" lvl="1"/>
            <a:r>
              <a:rPr lang="zh-CN" altLang="en-US" dirty="0"/>
              <a:t>实践（数据集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10" y="2112645"/>
            <a:ext cx="259246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8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/>
              <a:t>思考题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zh-CN" dirty="0"/>
              <a:t>1</a:t>
            </a:r>
            <a:r>
              <a:rPr lang="zh-CN" altLang="en-US" dirty="0"/>
              <a:t>、向量的第二范数？</a:t>
            </a:r>
          </a:p>
          <a:p>
            <a:pPr marL="285750" indent="-285750"/>
            <a:r>
              <a:rPr lang="en-US" altLang="zh-CN" dirty="0"/>
              <a:t>2</a:t>
            </a:r>
            <a:r>
              <a:rPr lang="zh-CN" altLang="en-US" dirty="0"/>
              <a:t>、低维到高维的转换函数，核函数？</a:t>
            </a:r>
          </a:p>
          <a:p>
            <a:pPr marL="285750" indent="-285750"/>
            <a:r>
              <a:rPr lang="en-US" altLang="zh-CN" dirty="0"/>
              <a:t>3</a:t>
            </a:r>
            <a:r>
              <a:rPr lang="zh-CN" altLang="en-US" dirty="0"/>
              <a:t>、高斯径向基核函数？</a:t>
            </a:r>
            <a:r>
              <a:rPr lang="en-US" altLang="zh-CN" dirty="0"/>
              <a:t>gamma</a:t>
            </a:r>
            <a:r>
              <a:rPr lang="zh-CN" altLang="en-US" dirty="0"/>
              <a:t>参数的作用？</a:t>
            </a:r>
          </a:p>
          <a:p>
            <a:pPr marL="285750" indent="-285750"/>
            <a:r>
              <a:rPr lang="en-US" altLang="zh-CN" dirty="0"/>
              <a:t>4</a:t>
            </a:r>
            <a:r>
              <a:rPr lang="zh-CN" altLang="en-US" dirty="0"/>
              <a:t>、原问题加上核函数技巧与梯度下降算法求解？</a:t>
            </a:r>
          </a:p>
          <a:p>
            <a:pPr marL="285750" indent="-28575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0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16681" y="1820570"/>
          <a:ext cx="47853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809">
                  <a:extLst>
                    <a:ext uri="{9D8B030D-6E8A-4147-A177-3AD203B41FA5}">
                      <a16:colId xmlns:a16="http://schemas.microsoft.com/office/drawing/2014/main" val="229491097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4018944530"/>
                    </a:ext>
                  </a:extLst>
                </a:gridCol>
                <a:gridCol w="998221">
                  <a:extLst>
                    <a:ext uri="{9D8B030D-6E8A-4147-A177-3AD203B41FA5}">
                      <a16:colId xmlns:a16="http://schemas.microsoft.com/office/drawing/2014/main" val="3425774308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773387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情形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问题建模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原问题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对偶问题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线性可分有少量错误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软间隔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非线性可分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核技巧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681839"/>
                  </a:ext>
                </a:extLst>
              </a:tr>
            </a:tbl>
          </a:graphicData>
        </a:graphic>
      </p:graphicFrame>
      <p:sp>
        <p:nvSpPr>
          <p:cNvPr id="7" name="椭圆形标注 6"/>
          <p:cNvSpPr/>
          <p:nvPr/>
        </p:nvSpPr>
        <p:spPr>
          <a:xfrm>
            <a:off x="4626429" y="4099560"/>
            <a:ext cx="1987731" cy="617220"/>
          </a:xfrm>
          <a:prstGeom prst="wedgeEllipseCallout">
            <a:avLst>
              <a:gd name="adj1" fmla="val 62448"/>
              <a:gd name="adj2" fmla="val -11007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这里分两节讲述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7023947" y="3960800"/>
            <a:ext cx="1848999" cy="473144"/>
          </a:xfrm>
          <a:prstGeom prst="wedgeEllipseCallout">
            <a:avLst>
              <a:gd name="adj1" fmla="val 11764"/>
              <a:gd name="adj2" fmla="val -11153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这里未讲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406262" y="2156932"/>
            <a:ext cx="1131570" cy="7642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755AE0-6898-4529-B988-125B5B45DD23}"/>
              </a:ext>
            </a:extLst>
          </p:cNvPr>
          <p:cNvSpPr/>
          <p:nvPr/>
        </p:nvSpPr>
        <p:spPr>
          <a:xfrm>
            <a:off x="7246375" y="4484608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计算效率高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406262" y="2979388"/>
            <a:ext cx="1131570" cy="6899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线性不可分问题与核函数</a:t>
                </a:r>
                <a:endParaRPr lang="en-US" altLang="zh-CN" dirty="0"/>
              </a:p>
              <a:p>
                <a:r>
                  <a:rPr kumimoji="1" lang="zh-CN" altLang="en-US" dirty="0"/>
                  <a:t>假设一个样本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（二维）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记为</a:t>
                </a:r>
                <a:r>
                  <a:rPr lang="zh-CN" altLang="en-US" b="1" dirty="0"/>
                  <a:t>𝐱</a:t>
                </a:r>
                <a:r>
                  <a:rPr lang="en-US" altLang="zh-CN" dirty="0"/>
                  <a:t>={                   }</a:t>
                </a:r>
              </a:p>
              <a:p>
                <a:r>
                  <a:rPr kumimoji="1" lang="zh-CN" altLang="en-US" dirty="0"/>
                  <a:t>给出一个如下变换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zh-CN" altLang="en-US" dirty="0"/>
                  <a:t>如下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把二维样本转换为三维样本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18" y="1451610"/>
            <a:ext cx="3044681" cy="2880000"/>
          </a:xfrm>
          <a:prstGeom prst="rect">
            <a:avLst/>
          </a:prstGeom>
        </p:spPr>
      </p:pic>
      <p:sp>
        <p:nvSpPr>
          <p:cNvPr id="7" name="左大括号 6"/>
          <p:cNvSpPr/>
          <p:nvPr/>
        </p:nvSpPr>
        <p:spPr>
          <a:xfrm rot="16200000">
            <a:off x="2348565" y="3429802"/>
            <a:ext cx="625642" cy="11004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072640" y="4327191"/>
            <a:ext cx="1232034" cy="3946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三维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720" y="1512185"/>
            <a:ext cx="1163954" cy="3908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86852"/>
            <a:ext cx="3508057" cy="5456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EB3BE0-4995-4111-AA24-EE0061CFFDFB}"/>
              </a:ext>
            </a:extLst>
          </p:cNvPr>
          <p:cNvSpPr/>
          <p:nvPr/>
        </p:nvSpPr>
        <p:spPr>
          <a:xfrm>
            <a:off x="1797317" y="289161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ED9D51-66D0-48C0-A5D9-D37C93EE0FCE}"/>
              </a:ext>
            </a:extLst>
          </p:cNvPr>
          <p:cNvSpPr/>
          <p:nvPr/>
        </p:nvSpPr>
        <p:spPr>
          <a:xfrm>
            <a:off x="2299460" y="29005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1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线性不可分问题与核函数</a:t>
                </a:r>
                <a:endParaRPr lang="en-US" altLang="zh-CN" dirty="0"/>
              </a:p>
              <a:p>
                <a:r>
                  <a:rPr kumimoji="1" lang="zh-CN" altLang="en-US" dirty="0"/>
                  <a:t>假设一个样本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（二维）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记为</a:t>
                </a:r>
                <a:r>
                  <a:rPr lang="zh-CN" altLang="en-US" b="1" dirty="0"/>
                  <a:t>𝐱</a:t>
                </a:r>
                <a:r>
                  <a:rPr lang="en-US" altLang="zh-CN" dirty="0"/>
                  <a:t>={                     }</a:t>
                </a:r>
              </a:p>
              <a:p>
                <a:r>
                  <a:rPr kumimoji="1" lang="zh-CN" altLang="en-US" dirty="0"/>
                  <a:t>给出一个如下变换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zh-CN" altLang="en-US" dirty="0"/>
                  <a:t>如下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把二维样本转换为三维样本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对转换后的数据进行可视化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结果如右图所示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28" y="754982"/>
            <a:ext cx="1873969" cy="1772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034" y="2710450"/>
            <a:ext cx="2290052" cy="2160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963229" y="2820965"/>
            <a:ext cx="1885412" cy="13909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ysClr val="windowText" lastClr="000000"/>
                </a:solidFill>
              </a:rPr>
              <a:t>可以看到，在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维空间，数据是线性可分的，或者基本线性可分的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228" y="1512185"/>
            <a:ext cx="1163954" cy="3908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986852"/>
            <a:ext cx="3508057" cy="5456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888D370-072A-42CB-AA18-7A1C70B19166}"/>
              </a:ext>
            </a:extLst>
          </p:cNvPr>
          <p:cNvSpPr/>
          <p:nvPr/>
        </p:nvSpPr>
        <p:spPr>
          <a:xfrm>
            <a:off x="1797317" y="289161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C77873-8AC0-4A97-B575-E5E7AE26080E}"/>
              </a:ext>
            </a:extLst>
          </p:cNvPr>
          <p:cNvSpPr/>
          <p:nvPr/>
        </p:nvSpPr>
        <p:spPr>
          <a:xfrm>
            <a:off x="2299460" y="29005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9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pause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分类：</a:t>
            </a:r>
            <a:r>
              <a:rPr lang="en-US" altLang="zh-CN" sz="2000" dirty="0"/>
              <a:t>SVM</a:t>
            </a:r>
            <a:r>
              <a:rPr lang="zh-CN" altLang="en-US" sz="2000" dirty="0"/>
              <a:t>（原问题加上核函数技巧与梯度下降算法）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为什么点积很</a:t>
            </a:r>
            <a:r>
              <a:rPr lang="zh-CN" altLang="en-US" dirty="0" smtClean="0"/>
              <a:t>重要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r>
              <a:rPr kumimoji="1" lang="en-US" altLang="zh-CN" dirty="0"/>
              <a:t>SVM</a:t>
            </a:r>
            <a:r>
              <a:rPr kumimoji="1" lang="zh-CN" altLang="en-US" dirty="0"/>
              <a:t>的原</a:t>
            </a:r>
            <a:r>
              <a:rPr kumimoji="1" lang="zh-CN" altLang="en-US" dirty="0" smtClean="0"/>
              <a:t>问题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可以</a:t>
            </a:r>
            <a:r>
              <a:rPr kumimoji="1" lang="zh-CN" altLang="en-US" dirty="0"/>
              <a:t>转换成对偶</a:t>
            </a:r>
            <a:r>
              <a:rPr kumimoji="1" lang="zh-CN" altLang="en-US" dirty="0" smtClean="0"/>
              <a:t>问题求解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具体形式如下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该问题可以用二次规划方法求解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可以看到样本点之间的点积是非常重要的操作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30782"/>
          <a:stretch/>
        </p:blipFill>
        <p:spPr>
          <a:xfrm>
            <a:off x="1020879" y="2597844"/>
            <a:ext cx="3821631" cy="85375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989070" y="2800350"/>
            <a:ext cx="678180" cy="3581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7837"/>
          <a:stretch/>
        </p:blipFill>
        <p:spPr>
          <a:xfrm>
            <a:off x="1020879" y="3451848"/>
            <a:ext cx="1775762" cy="853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C1FE7F-2BC8-4C4E-9B6F-F73F5B57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16" y="2241494"/>
            <a:ext cx="2782905" cy="2064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20879" y="4571484"/>
            <a:ext cx="317907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/>
              <a:t>对偶问题有成熟解法</a:t>
            </a:r>
            <a:r>
              <a:rPr kumimoji="1" lang="en-US" altLang="zh-CN" dirty="0"/>
              <a:t>SMO</a:t>
            </a:r>
            <a:r>
              <a:rPr kumimoji="1" lang="zh-CN" altLang="en-US" dirty="0"/>
              <a:t>算法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7DB78-879D-45B8-AF16-C1B70FEA6164}"/>
              </a:ext>
            </a:extLst>
          </p:cNvPr>
          <p:cNvSpPr/>
          <p:nvPr/>
        </p:nvSpPr>
        <p:spPr>
          <a:xfrm>
            <a:off x="5910319" y="1261146"/>
            <a:ext cx="3088023" cy="78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500" dirty="0">
                <a:solidFill>
                  <a:srgbClr val="C00000"/>
                </a:solidFill>
              </a:rPr>
              <a:t>在此不展开转换过程、以及对偶问题求解方法</a:t>
            </a:r>
            <a:endParaRPr kumimoji="1" lang="en-US" altLang="zh-CN" sz="1500" dirty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500" dirty="0">
                <a:solidFill>
                  <a:srgbClr val="C00000"/>
                </a:solidFill>
              </a:rPr>
              <a:t>而是用核函数技巧解决原问题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6091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7383</TotalTime>
  <Words>2418</Words>
  <Application>Microsoft Office PowerPoint</Application>
  <PresentationFormat>全屏显示(16:9)</PresentationFormat>
  <Paragraphs>386</Paragraphs>
  <Slides>56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Mangal</vt:lpstr>
      <vt:lpstr>宋体</vt:lpstr>
      <vt:lpstr>微软雅黑</vt:lpstr>
      <vt:lpstr>Arial</vt:lpstr>
      <vt:lpstr>Calibri</vt:lpstr>
      <vt:lpstr>Cambria Math</vt:lpstr>
      <vt:lpstr>Times New Roman</vt:lpstr>
      <vt:lpstr>清风素材 https://12sc.taobao.com/</vt:lpstr>
      <vt:lpstr>PowerPoint 演示文稿</vt:lpstr>
      <vt:lpstr>分类：SVM（原问题加上核函数技巧与梯度下降算法）</vt:lpstr>
      <vt:lpstr>分类：SVM（原问题加上核函数技巧与梯度下降算法）</vt:lpstr>
      <vt:lpstr>PowerPoint 演示文稿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分类：SVM（原问题加上核函数技巧与梯度下降算法）</vt:lpstr>
      <vt:lpstr>pause</vt:lpstr>
      <vt:lpstr>思考题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420</cp:revision>
  <cp:lastPrinted>2020-03-27T09:34:47Z</cp:lastPrinted>
  <dcterms:created xsi:type="dcterms:W3CDTF">2015-01-23T04:02:45Z</dcterms:created>
  <dcterms:modified xsi:type="dcterms:W3CDTF">2024-09-02T05:00:24Z</dcterms:modified>
  <cp:category/>
  <cp:contentStatus>12sc.taobao.com</cp:contentStatus>
</cp:coreProperties>
</file>